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319" r:id="rId3"/>
    <p:sldId id="264" r:id="rId4"/>
    <p:sldId id="283" r:id="rId5"/>
    <p:sldId id="320" r:id="rId6"/>
    <p:sldId id="323" r:id="rId7"/>
    <p:sldId id="322" r:id="rId8"/>
    <p:sldId id="321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332" r:id="rId18"/>
    <p:sldId id="26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5D5"/>
    <a:srgbClr val="FF2B15"/>
    <a:srgbClr val="F7F7F7"/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8" d="100"/>
          <a:sy n="58" d="100"/>
        </p:scale>
        <p:origin x="9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0C2300-BF24-43FA-8750-C63CB49272B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E3718ED-42C5-4DF0-83CE-5A67F6765923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Defining Purpose</a:t>
          </a:r>
        </a:p>
      </dgm:t>
    </dgm:pt>
    <dgm:pt modelId="{D09E2A07-E853-4ADA-96E2-0955509A5F82}" type="parTrans" cxnId="{771AF157-69F8-4B36-A993-3476243E4CB3}">
      <dgm:prSet/>
      <dgm:spPr/>
      <dgm:t>
        <a:bodyPr/>
        <a:lstStyle/>
        <a:p>
          <a:endParaRPr lang="en-US"/>
        </a:p>
      </dgm:t>
    </dgm:pt>
    <dgm:pt modelId="{F7BCCCA4-9D6B-482B-A489-D43C1DAEB3A0}" type="sibTrans" cxnId="{771AF157-69F8-4B36-A993-3476243E4CB3}">
      <dgm:prSet/>
      <dgm:spPr/>
      <dgm:t>
        <a:bodyPr/>
        <a:lstStyle/>
        <a:p>
          <a:endParaRPr lang="en-US"/>
        </a:p>
      </dgm:t>
    </dgm:pt>
    <dgm:pt modelId="{CAC15C81-1AF2-42B7-AC71-F8F6D28EBBB3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Defining Priorities</a:t>
          </a:r>
        </a:p>
      </dgm:t>
    </dgm:pt>
    <dgm:pt modelId="{1B3B60D2-00A5-4E26-892C-918BD3CD8DFC}" type="parTrans" cxnId="{B8CA05F8-C286-46E3-AAA3-08F1104AF996}">
      <dgm:prSet/>
      <dgm:spPr/>
      <dgm:t>
        <a:bodyPr/>
        <a:lstStyle/>
        <a:p>
          <a:endParaRPr lang="en-US"/>
        </a:p>
      </dgm:t>
    </dgm:pt>
    <dgm:pt modelId="{C9267981-A5AF-444F-B490-F453842C8941}" type="sibTrans" cxnId="{B8CA05F8-C286-46E3-AAA3-08F1104AF996}">
      <dgm:prSet/>
      <dgm:spPr/>
      <dgm:t>
        <a:bodyPr/>
        <a:lstStyle/>
        <a:p>
          <a:endParaRPr lang="en-US"/>
        </a:p>
      </dgm:t>
    </dgm:pt>
    <dgm:pt modelId="{8587D62C-5EFC-4C9B-8FAA-81295F8ED10F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Purpose &amp; Priorities</a:t>
          </a:r>
        </a:p>
      </dgm:t>
    </dgm:pt>
    <dgm:pt modelId="{CE5E472B-F525-4122-9489-CCFB7629CD88}" type="parTrans" cxnId="{DF56F433-EC3E-4449-8AAC-6F01D08056A4}">
      <dgm:prSet/>
      <dgm:spPr/>
      <dgm:t>
        <a:bodyPr/>
        <a:lstStyle/>
        <a:p>
          <a:endParaRPr lang="en-US"/>
        </a:p>
      </dgm:t>
    </dgm:pt>
    <dgm:pt modelId="{6D0C3FB3-39F3-4592-82C1-6AC4B8AB9DB4}" type="sibTrans" cxnId="{DF56F433-EC3E-4449-8AAC-6F01D08056A4}">
      <dgm:prSet/>
      <dgm:spPr/>
      <dgm:t>
        <a:bodyPr/>
        <a:lstStyle/>
        <a:p>
          <a:endParaRPr lang="en-US"/>
        </a:p>
      </dgm:t>
    </dgm:pt>
    <dgm:pt modelId="{59A2D50B-E840-4683-93B6-4D2AB252FF78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Looking Ahead</a:t>
          </a:r>
        </a:p>
      </dgm:t>
    </dgm:pt>
    <dgm:pt modelId="{509440C7-9827-452A-9442-719704BD1B8C}" type="parTrans" cxnId="{5CC0A008-46D2-45B5-AE34-6968667AB9A5}">
      <dgm:prSet/>
      <dgm:spPr/>
      <dgm:t>
        <a:bodyPr/>
        <a:lstStyle/>
        <a:p>
          <a:endParaRPr lang="en-US"/>
        </a:p>
      </dgm:t>
    </dgm:pt>
    <dgm:pt modelId="{B6BB1943-6988-4580-A949-A542F390812E}" type="sibTrans" cxnId="{5CC0A008-46D2-45B5-AE34-6968667AB9A5}">
      <dgm:prSet/>
      <dgm:spPr/>
      <dgm:t>
        <a:bodyPr/>
        <a:lstStyle/>
        <a:p>
          <a:endParaRPr lang="en-US"/>
        </a:p>
      </dgm:t>
    </dgm:pt>
    <dgm:pt modelId="{37289B22-1BDD-498E-98F2-7A3E8E93AC38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Navigating Conflicting Priorities</a:t>
          </a:r>
        </a:p>
      </dgm:t>
    </dgm:pt>
    <dgm:pt modelId="{D6E5C3BF-E8D1-4C67-B3CF-9E4ADF577E68}" type="parTrans" cxnId="{517CAE1F-483D-460D-9127-1997668F74A8}">
      <dgm:prSet/>
      <dgm:spPr/>
      <dgm:t>
        <a:bodyPr/>
        <a:lstStyle/>
        <a:p>
          <a:endParaRPr lang="en-US"/>
        </a:p>
      </dgm:t>
    </dgm:pt>
    <dgm:pt modelId="{8DA1FBCF-4473-4EBD-BEA5-F32C601590AD}" type="sibTrans" cxnId="{517CAE1F-483D-460D-9127-1997668F74A8}">
      <dgm:prSet/>
      <dgm:spPr/>
      <dgm:t>
        <a:bodyPr/>
        <a:lstStyle/>
        <a:p>
          <a:endParaRPr lang="en-US"/>
        </a:p>
      </dgm:t>
    </dgm:pt>
    <dgm:pt modelId="{91510752-C6B1-4E1C-A5CF-59B3F6DBE4D1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Finding a Sense of Purpose</a:t>
          </a:r>
        </a:p>
      </dgm:t>
    </dgm:pt>
    <dgm:pt modelId="{70326DD9-EBD8-4D09-9691-FEC73141FC02}" type="parTrans" cxnId="{6326E771-B644-4F00-8E33-756DF88D0A9E}">
      <dgm:prSet/>
      <dgm:spPr/>
      <dgm:t>
        <a:bodyPr/>
        <a:lstStyle/>
        <a:p>
          <a:endParaRPr lang="en-US"/>
        </a:p>
      </dgm:t>
    </dgm:pt>
    <dgm:pt modelId="{C6048D28-A712-40EC-99EC-3306D89D67E9}" type="sibTrans" cxnId="{6326E771-B644-4F00-8E33-756DF88D0A9E}">
      <dgm:prSet/>
      <dgm:spPr/>
      <dgm:t>
        <a:bodyPr/>
        <a:lstStyle/>
        <a:p>
          <a:endParaRPr lang="en-US"/>
        </a:p>
      </dgm:t>
    </dgm:pt>
    <dgm:pt modelId="{39EF7D7B-2B33-4435-8C4B-DD986F107123}" type="pres">
      <dgm:prSet presAssocID="{5A0C2300-BF24-43FA-8750-C63CB49272BC}" presName="Name0" presStyleCnt="0">
        <dgm:presLayoutVars>
          <dgm:dir/>
          <dgm:animLvl val="lvl"/>
          <dgm:resizeHandles val="exact"/>
        </dgm:presLayoutVars>
      </dgm:prSet>
      <dgm:spPr/>
    </dgm:pt>
    <dgm:pt modelId="{4DB4E159-4505-45BE-8596-A14DDC48FD12}" type="pres">
      <dgm:prSet presAssocID="{9E3718ED-42C5-4DF0-83CE-5A67F6765923}" presName="parTxOnly" presStyleLbl="node1" presStyleIdx="0" presStyleCnt="6" custScaleY="127847">
        <dgm:presLayoutVars>
          <dgm:chMax val="0"/>
          <dgm:chPref val="0"/>
          <dgm:bulletEnabled val="1"/>
        </dgm:presLayoutVars>
      </dgm:prSet>
      <dgm:spPr/>
    </dgm:pt>
    <dgm:pt modelId="{21B2C89F-16FD-4D5C-A4BF-D67D0B5B5FC5}" type="pres">
      <dgm:prSet presAssocID="{F7BCCCA4-9D6B-482B-A489-D43C1DAEB3A0}" presName="parTxOnlySpace" presStyleCnt="0"/>
      <dgm:spPr/>
    </dgm:pt>
    <dgm:pt modelId="{C4DC2400-3763-4F90-BF44-DEDB01A4659B}" type="pres">
      <dgm:prSet presAssocID="{CAC15C81-1AF2-42B7-AC71-F8F6D28EBBB3}" presName="parTxOnly" presStyleLbl="node1" presStyleIdx="1" presStyleCnt="6" custScaleY="127847">
        <dgm:presLayoutVars>
          <dgm:chMax val="0"/>
          <dgm:chPref val="0"/>
          <dgm:bulletEnabled val="1"/>
        </dgm:presLayoutVars>
      </dgm:prSet>
      <dgm:spPr/>
    </dgm:pt>
    <dgm:pt modelId="{682B4C05-C004-46CC-B420-918DDC18474C}" type="pres">
      <dgm:prSet presAssocID="{C9267981-A5AF-444F-B490-F453842C8941}" presName="parTxOnlySpace" presStyleCnt="0"/>
      <dgm:spPr/>
    </dgm:pt>
    <dgm:pt modelId="{90CEC047-5193-4E2E-9814-0638368DDA7C}" type="pres">
      <dgm:prSet presAssocID="{8587D62C-5EFC-4C9B-8FAA-81295F8ED10F}" presName="parTxOnly" presStyleLbl="node1" presStyleIdx="2" presStyleCnt="6" custScaleY="132197">
        <dgm:presLayoutVars>
          <dgm:chMax val="0"/>
          <dgm:chPref val="0"/>
          <dgm:bulletEnabled val="1"/>
        </dgm:presLayoutVars>
      </dgm:prSet>
      <dgm:spPr/>
    </dgm:pt>
    <dgm:pt modelId="{D1AD6DBB-2051-49CD-9088-2626C0E260B3}" type="pres">
      <dgm:prSet presAssocID="{6D0C3FB3-39F3-4592-82C1-6AC4B8AB9DB4}" presName="parTxOnlySpace" presStyleCnt="0"/>
      <dgm:spPr/>
    </dgm:pt>
    <dgm:pt modelId="{A9048075-CC66-453F-A0BB-F208C266B2DD}" type="pres">
      <dgm:prSet presAssocID="{37289B22-1BDD-498E-98F2-7A3E8E93AC38}" presName="parTxOnly" presStyleLbl="node1" presStyleIdx="3" presStyleCnt="6" custScaleY="134964">
        <dgm:presLayoutVars>
          <dgm:chMax val="0"/>
          <dgm:chPref val="0"/>
          <dgm:bulletEnabled val="1"/>
        </dgm:presLayoutVars>
      </dgm:prSet>
      <dgm:spPr/>
    </dgm:pt>
    <dgm:pt modelId="{E1CA98CF-3F38-4CAD-8BB9-961FCDBBC6F4}" type="pres">
      <dgm:prSet presAssocID="{8DA1FBCF-4473-4EBD-BEA5-F32C601590AD}" presName="parTxOnlySpace" presStyleCnt="0"/>
      <dgm:spPr/>
    </dgm:pt>
    <dgm:pt modelId="{2907C7AB-69B5-4FFD-BFC8-997F79E81D9D}" type="pres">
      <dgm:prSet presAssocID="{91510752-C6B1-4E1C-A5CF-59B3F6DBE4D1}" presName="parTxOnly" presStyleLbl="node1" presStyleIdx="4" presStyleCnt="6" custScaleY="137168">
        <dgm:presLayoutVars>
          <dgm:chMax val="0"/>
          <dgm:chPref val="0"/>
          <dgm:bulletEnabled val="1"/>
        </dgm:presLayoutVars>
      </dgm:prSet>
      <dgm:spPr/>
    </dgm:pt>
    <dgm:pt modelId="{569CF32E-2240-42BA-98C0-A82285DB1BDD}" type="pres">
      <dgm:prSet presAssocID="{C6048D28-A712-40EC-99EC-3306D89D67E9}" presName="parTxOnlySpace" presStyleCnt="0"/>
      <dgm:spPr/>
    </dgm:pt>
    <dgm:pt modelId="{EE3E476F-9D41-48BF-BB41-F542B0B48FA2}" type="pres">
      <dgm:prSet presAssocID="{59A2D50B-E840-4683-93B6-4D2AB252FF78}" presName="parTxOnly" presStyleLbl="node1" presStyleIdx="5" presStyleCnt="6" custScaleY="127847">
        <dgm:presLayoutVars>
          <dgm:chMax val="0"/>
          <dgm:chPref val="0"/>
          <dgm:bulletEnabled val="1"/>
        </dgm:presLayoutVars>
      </dgm:prSet>
      <dgm:spPr/>
    </dgm:pt>
  </dgm:ptLst>
  <dgm:cxnLst>
    <dgm:cxn modelId="{5CC0A008-46D2-45B5-AE34-6968667AB9A5}" srcId="{5A0C2300-BF24-43FA-8750-C63CB49272BC}" destId="{59A2D50B-E840-4683-93B6-4D2AB252FF78}" srcOrd="5" destOrd="0" parTransId="{509440C7-9827-452A-9442-719704BD1B8C}" sibTransId="{B6BB1943-6988-4580-A949-A542F390812E}"/>
    <dgm:cxn modelId="{517CAE1F-483D-460D-9127-1997668F74A8}" srcId="{5A0C2300-BF24-43FA-8750-C63CB49272BC}" destId="{37289B22-1BDD-498E-98F2-7A3E8E93AC38}" srcOrd="3" destOrd="0" parTransId="{D6E5C3BF-E8D1-4C67-B3CF-9E4ADF577E68}" sibTransId="{8DA1FBCF-4473-4EBD-BEA5-F32C601590AD}"/>
    <dgm:cxn modelId="{2720922E-AC75-4DDE-A258-CF03C9C13DC4}" type="presOf" srcId="{59A2D50B-E840-4683-93B6-4D2AB252FF78}" destId="{EE3E476F-9D41-48BF-BB41-F542B0B48FA2}" srcOrd="0" destOrd="0" presId="urn:microsoft.com/office/officeart/2005/8/layout/chevron1"/>
    <dgm:cxn modelId="{DF56F433-EC3E-4449-8AAC-6F01D08056A4}" srcId="{5A0C2300-BF24-43FA-8750-C63CB49272BC}" destId="{8587D62C-5EFC-4C9B-8FAA-81295F8ED10F}" srcOrd="2" destOrd="0" parTransId="{CE5E472B-F525-4122-9489-CCFB7629CD88}" sibTransId="{6D0C3FB3-39F3-4592-82C1-6AC4B8AB9DB4}"/>
    <dgm:cxn modelId="{7243C035-FB93-4BF7-B6BD-707622770DC4}" type="presOf" srcId="{CAC15C81-1AF2-42B7-AC71-F8F6D28EBBB3}" destId="{C4DC2400-3763-4F90-BF44-DEDB01A4659B}" srcOrd="0" destOrd="0" presId="urn:microsoft.com/office/officeart/2005/8/layout/chevron1"/>
    <dgm:cxn modelId="{4B661242-0843-4124-86F3-E090E3A3B845}" type="presOf" srcId="{91510752-C6B1-4E1C-A5CF-59B3F6DBE4D1}" destId="{2907C7AB-69B5-4FFD-BFC8-997F79E81D9D}" srcOrd="0" destOrd="0" presId="urn:microsoft.com/office/officeart/2005/8/layout/chevron1"/>
    <dgm:cxn modelId="{6326E771-B644-4F00-8E33-756DF88D0A9E}" srcId="{5A0C2300-BF24-43FA-8750-C63CB49272BC}" destId="{91510752-C6B1-4E1C-A5CF-59B3F6DBE4D1}" srcOrd="4" destOrd="0" parTransId="{70326DD9-EBD8-4D09-9691-FEC73141FC02}" sibTransId="{C6048D28-A712-40EC-99EC-3306D89D67E9}"/>
    <dgm:cxn modelId="{C2BAFD73-A9DC-4728-AFFE-349B26B66C44}" type="presOf" srcId="{8587D62C-5EFC-4C9B-8FAA-81295F8ED10F}" destId="{90CEC047-5193-4E2E-9814-0638368DDA7C}" srcOrd="0" destOrd="0" presId="urn:microsoft.com/office/officeart/2005/8/layout/chevron1"/>
    <dgm:cxn modelId="{771AF157-69F8-4B36-A993-3476243E4CB3}" srcId="{5A0C2300-BF24-43FA-8750-C63CB49272BC}" destId="{9E3718ED-42C5-4DF0-83CE-5A67F6765923}" srcOrd="0" destOrd="0" parTransId="{D09E2A07-E853-4ADA-96E2-0955509A5F82}" sibTransId="{F7BCCCA4-9D6B-482B-A489-D43C1DAEB3A0}"/>
    <dgm:cxn modelId="{01E6ED9D-2E5A-45CD-856E-3E8D81ED4372}" type="presOf" srcId="{5A0C2300-BF24-43FA-8750-C63CB49272BC}" destId="{39EF7D7B-2B33-4435-8C4B-DD986F107123}" srcOrd="0" destOrd="0" presId="urn:microsoft.com/office/officeart/2005/8/layout/chevron1"/>
    <dgm:cxn modelId="{42CBB6BA-8042-4AE5-B266-A701476DD93B}" type="presOf" srcId="{9E3718ED-42C5-4DF0-83CE-5A67F6765923}" destId="{4DB4E159-4505-45BE-8596-A14DDC48FD12}" srcOrd="0" destOrd="0" presId="urn:microsoft.com/office/officeart/2005/8/layout/chevron1"/>
    <dgm:cxn modelId="{7788DDCA-BF9F-4794-BD8D-489C42374FC5}" type="presOf" srcId="{37289B22-1BDD-498E-98F2-7A3E8E93AC38}" destId="{A9048075-CC66-453F-A0BB-F208C266B2DD}" srcOrd="0" destOrd="0" presId="urn:microsoft.com/office/officeart/2005/8/layout/chevron1"/>
    <dgm:cxn modelId="{B8CA05F8-C286-46E3-AAA3-08F1104AF996}" srcId="{5A0C2300-BF24-43FA-8750-C63CB49272BC}" destId="{CAC15C81-1AF2-42B7-AC71-F8F6D28EBBB3}" srcOrd="1" destOrd="0" parTransId="{1B3B60D2-00A5-4E26-892C-918BD3CD8DFC}" sibTransId="{C9267981-A5AF-444F-B490-F453842C8941}"/>
    <dgm:cxn modelId="{A09F7EBD-0E68-422E-BB67-1762735EE824}" type="presParOf" srcId="{39EF7D7B-2B33-4435-8C4B-DD986F107123}" destId="{4DB4E159-4505-45BE-8596-A14DDC48FD12}" srcOrd="0" destOrd="0" presId="urn:microsoft.com/office/officeart/2005/8/layout/chevron1"/>
    <dgm:cxn modelId="{B2728649-5395-40B5-A672-953B5D512968}" type="presParOf" srcId="{39EF7D7B-2B33-4435-8C4B-DD986F107123}" destId="{21B2C89F-16FD-4D5C-A4BF-D67D0B5B5FC5}" srcOrd="1" destOrd="0" presId="urn:microsoft.com/office/officeart/2005/8/layout/chevron1"/>
    <dgm:cxn modelId="{723F7086-C9B5-45AA-BEC5-B87867DDA531}" type="presParOf" srcId="{39EF7D7B-2B33-4435-8C4B-DD986F107123}" destId="{C4DC2400-3763-4F90-BF44-DEDB01A4659B}" srcOrd="2" destOrd="0" presId="urn:microsoft.com/office/officeart/2005/8/layout/chevron1"/>
    <dgm:cxn modelId="{82D6514F-DADF-4D1D-A7C6-74B3FC4DD37C}" type="presParOf" srcId="{39EF7D7B-2B33-4435-8C4B-DD986F107123}" destId="{682B4C05-C004-46CC-B420-918DDC18474C}" srcOrd="3" destOrd="0" presId="urn:microsoft.com/office/officeart/2005/8/layout/chevron1"/>
    <dgm:cxn modelId="{E328F4F1-D256-4064-873B-0283E57AC682}" type="presParOf" srcId="{39EF7D7B-2B33-4435-8C4B-DD986F107123}" destId="{90CEC047-5193-4E2E-9814-0638368DDA7C}" srcOrd="4" destOrd="0" presId="urn:microsoft.com/office/officeart/2005/8/layout/chevron1"/>
    <dgm:cxn modelId="{01EBD4D5-BE15-4567-AAC8-DA41BC708975}" type="presParOf" srcId="{39EF7D7B-2B33-4435-8C4B-DD986F107123}" destId="{D1AD6DBB-2051-49CD-9088-2626C0E260B3}" srcOrd="5" destOrd="0" presId="urn:microsoft.com/office/officeart/2005/8/layout/chevron1"/>
    <dgm:cxn modelId="{22AC285F-32D5-4471-A13D-E052452A44CF}" type="presParOf" srcId="{39EF7D7B-2B33-4435-8C4B-DD986F107123}" destId="{A9048075-CC66-453F-A0BB-F208C266B2DD}" srcOrd="6" destOrd="0" presId="urn:microsoft.com/office/officeart/2005/8/layout/chevron1"/>
    <dgm:cxn modelId="{25F1C232-2CEE-4CFA-8636-A81DAE44EE79}" type="presParOf" srcId="{39EF7D7B-2B33-4435-8C4B-DD986F107123}" destId="{E1CA98CF-3F38-4CAD-8BB9-961FCDBBC6F4}" srcOrd="7" destOrd="0" presId="urn:microsoft.com/office/officeart/2005/8/layout/chevron1"/>
    <dgm:cxn modelId="{04D6998B-EEC5-4655-A21E-5621422DD247}" type="presParOf" srcId="{39EF7D7B-2B33-4435-8C4B-DD986F107123}" destId="{2907C7AB-69B5-4FFD-BFC8-997F79E81D9D}" srcOrd="8" destOrd="0" presId="urn:microsoft.com/office/officeart/2005/8/layout/chevron1"/>
    <dgm:cxn modelId="{624902AE-C001-426D-8033-3AF9F071E828}" type="presParOf" srcId="{39EF7D7B-2B33-4435-8C4B-DD986F107123}" destId="{569CF32E-2240-42BA-98C0-A82285DB1BDD}" srcOrd="9" destOrd="0" presId="urn:microsoft.com/office/officeart/2005/8/layout/chevron1"/>
    <dgm:cxn modelId="{64ED5A12-7CE4-4271-BBE6-F28C1E0A2844}" type="presParOf" srcId="{39EF7D7B-2B33-4435-8C4B-DD986F107123}" destId="{EE3E476F-9D41-48BF-BB41-F542B0B48FA2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B4E159-4505-45BE-8596-A14DDC48FD12}">
      <dsp:nvSpPr>
        <dsp:cNvPr id="0" name=""/>
        <dsp:cNvSpPr/>
      </dsp:nvSpPr>
      <dsp:spPr>
        <a:xfrm>
          <a:off x="5134" y="1133863"/>
          <a:ext cx="1910060" cy="9767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Arial" panose="020B0604020202020204" pitchFamily="34" charset="0"/>
              <a:cs typeface="Arial" panose="020B0604020202020204" pitchFamily="34" charset="0"/>
            </a:rPr>
            <a:t>Defining Purpose</a:t>
          </a:r>
        </a:p>
      </dsp:txBody>
      <dsp:txXfrm>
        <a:off x="493525" y="1133863"/>
        <a:ext cx="933279" cy="976781"/>
      </dsp:txXfrm>
    </dsp:sp>
    <dsp:sp modelId="{C4DC2400-3763-4F90-BF44-DEDB01A4659B}">
      <dsp:nvSpPr>
        <dsp:cNvPr id="0" name=""/>
        <dsp:cNvSpPr/>
      </dsp:nvSpPr>
      <dsp:spPr>
        <a:xfrm>
          <a:off x="1724188" y="1133863"/>
          <a:ext cx="1910060" cy="9767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Arial" panose="020B0604020202020204" pitchFamily="34" charset="0"/>
              <a:cs typeface="Arial" panose="020B0604020202020204" pitchFamily="34" charset="0"/>
            </a:rPr>
            <a:t>Defining Priorities</a:t>
          </a:r>
        </a:p>
      </dsp:txBody>
      <dsp:txXfrm>
        <a:off x="2212579" y="1133863"/>
        <a:ext cx="933279" cy="976781"/>
      </dsp:txXfrm>
    </dsp:sp>
    <dsp:sp modelId="{90CEC047-5193-4E2E-9814-0638368DDA7C}">
      <dsp:nvSpPr>
        <dsp:cNvPr id="0" name=""/>
        <dsp:cNvSpPr/>
      </dsp:nvSpPr>
      <dsp:spPr>
        <a:xfrm>
          <a:off x="3443242" y="1117246"/>
          <a:ext cx="1910060" cy="10100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Arial" panose="020B0604020202020204" pitchFamily="34" charset="0"/>
              <a:cs typeface="Arial" panose="020B0604020202020204" pitchFamily="34" charset="0"/>
            </a:rPr>
            <a:t>Purpose &amp; Priorities</a:t>
          </a:r>
        </a:p>
      </dsp:txBody>
      <dsp:txXfrm>
        <a:off x="3948250" y="1117246"/>
        <a:ext cx="900044" cy="1010016"/>
      </dsp:txXfrm>
    </dsp:sp>
    <dsp:sp modelId="{A9048075-CC66-453F-A0BB-F208C266B2DD}">
      <dsp:nvSpPr>
        <dsp:cNvPr id="0" name=""/>
        <dsp:cNvSpPr/>
      </dsp:nvSpPr>
      <dsp:spPr>
        <a:xfrm>
          <a:off x="5162296" y="1106675"/>
          <a:ext cx="1910060" cy="10311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Arial" panose="020B0604020202020204" pitchFamily="34" charset="0"/>
              <a:cs typeface="Arial" panose="020B0604020202020204" pitchFamily="34" charset="0"/>
            </a:rPr>
            <a:t>Navigating Conflicting Priorities</a:t>
          </a:r>
        </a:p>
      </dsp:txBody>
      <dsp:txXfrm>
        <a:off x="5677875" y="1106675"/>
        <a:ext cx="878903" cy="1031157"/>
      </dsp:txXfrm>
    </dsp:sp>
    <dsp:sp modelId="{2907C7AB-69B5-4FFD-BFC8-997F79E81D9D}">
      <dsp:nvSpPr>
        <dsp:cNvPr id="0" name=""/>
        <dsp:cNvSpPr/>
      </dsp:nvSpPr>
      <dsp:spPr>
        <a:xfrm>
          <a:off x="6881351" y="1098256"/>
          <a:ext cx="1910060" cy="10479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Arial" panose="020B0604020202020204" pitchFamily="34" charset="0"/>
              <a:cs typeface="Arial" panose="020B0604020202020204" pitchFamily="34" charset="0"/>
            </a:rPr>
            <a:t>Finding a Sense of Purpose</a:t>
          </a:r>
        </a:p>
      </dsp:txBody>
      <dsp:txXfrm>
        <a:off x="7405349" y="1098256"/>
        <a:ext cx="862064" cy="1047996"/>
      </dsp:txXfrm>
    </dsp:sp>
    <dsp:sp modelId="{EE3E476F-9D41-48BF-BB41-F542B0B48FA2}">
      <dsp:nvSpPr>
        <dsp:cNvPr id="0" name=""/>
        <dsp:cNvSpPr/>
      </dsp:nvSpPr>
      <dsp:spPr>
        <a:xfrm>
          <a:off x="8600405" y="1133863"/>
          <a:ext cx="1910060" cy="9767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Arial" panose="020B0604020202020204" pitchFamily="34" charset="0"/>
              <a:cs typeface="Arial" panose="020B0604020202020204" pitchFamily="34" charset="0"/>
            </a:rPr>
            <a:t>Looking Ahead</a:t>
          </a:r>
        </a:p>
      </dsp:txBody>
      <dsp:txXfrm>
        <a:off x="9088796" y="1133863"/>
        <a:ext cx="933279" cy="9767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85DD8-09B0-0252-D9AB-C2948804E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77964-B60E-353A-4E54-B2E1E851C5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11BBD-09A8-95A8-0F91-83153C056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CBF2FC-2581-11CD-4D4D-027F47B93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DBBE80-722A-4D1E-4EB8-96525D67B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101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27DB5-5208-C2A9-FCD8-239B15973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6F6DD6-E1E0-2E95-B07A-F809C2334B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81D14-E46F-3A7F-C4DC-ED73B5E6A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A22950-3646-6332-C789-4B2403D39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07010-AEBB-A46C-DEDC-ADE1EBED0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53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C22449-7934-B4DE-8C84-14C176DC72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54320-3AC0-419B-08EB-157E0CA8EC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202FA-B6E5-6FFD-B58A-6651976EB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A4B7A-CA25-10A4-5EDA-1A7E692C5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4BC3F-32FA-919B-8326-1F563AAF8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794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2C0DE-FBDD-2B0F-1B75-6DD8272E1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57056-22DF-90FC-6015-84E04A869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B9FF5-17C2-83B6-EF82-75FB87E6F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96B6F-DD60-2D7F-3FE7-26D091191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0D6DF-B54E-6B52-39AE-CB1B7436F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91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DD0ED-02BF-1154-CA51-9FF1E492C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055D1C-6100-69C4-6F15-28F701722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9FB13-5329-383C-CBCD-0148CFD7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F2AAC3-8872-91C5-E914-8533DABCA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2793AE-55AD-04AB-1131-4D05A9407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51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C084A-2722-E65B-50B4-FA6B4A1B3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C240E-2F88-1EFC-A745-1839BA61CC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67597A-104D-0479-327C-ACCB0F0668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7040B-954E-8319-95EB-F33A1EFC2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86EC31-F740-C553-2F8C-04D557D0A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48691A-C1A1-C9E3-AC9C-C083FF521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8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02DA4-0C49-03D9-1076-1BDC97B9C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ED4CDC-709D-B64F-73F6-04BD15862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B67FF8-7821-7366-7C29-9C34F5D50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835202-1EBA-055F-0F15-63B7EF792A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8C4EA4-9813-28D5-CD3D-FB60EB0B7C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8FA15E-54A3-AD8D-821E-65B1B5763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214038-6799-2812-E750-D21FD2E04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A52DFD-AB19-7BC0-C4DC-A282216CE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6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4F26C-E387-E3E2-B410-77ADFBEE7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788E8C-5CE0-E029-C1E3-B6130D28F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710A51-94AF-A27E-3BCE-3D9B2BB91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9F41D8-3A34-1079-5798-64FCA4482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04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77AC8B-B4DF-DF1D-1632-6CD34D1B2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6E66D7-A97D-6E62-0302-2C4056BE5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ED3889-7DD0-674D-1A01-A5D615821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47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13A26-3BFF-9A92-B890-69E7247A0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7DDB9-8E05-3EA4-1A6A-CB663920A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669973-4116-9DED-34F3-6A24BE08B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7FE2AD-B675-2198-AEA9-FAD65046D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05085F-C5C7-F2C3-A9A2-B9D84E8DE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4C0023-6DE5-C47A-F4FF-703A29AC7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98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B6A05-6EB7-C574-3E27-096F1C7B1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81EB3A-E7FE-CB30-4245-E5AB3AFEAB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0ADCA2-5C57-A9B7-C054-D805157EC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4AA087-78EE-4A69-CB6F-53D269892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5901-7CC0-4707-BAF3-C330AC6578FD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9E1DA6-9AEE-8AB1-B56E-1545DD11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71F11-1E05-DB50-8C90-C419BE2C9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63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942765-E055-ADFD-345F-57D629E80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F8CF0D-8413-8AF0-702D-B4ADB7E48B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6C008-30DD-D2B2-AAE9-8A2DD6F558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D5901-7CC0-4707-BAF3-C330AC6578FD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A0D61-EC91-C452-FC1A-C82C72D084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32A7E-C2D5-03F2-6995-18DD2C82F8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AE7B9-B959-4DEA-A1FF-E2AC45A6A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279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86CB8-E1DB-B6C5-EF9D-4A9B03E6F5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People Leading People Lunch &amp; Learn Series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21B41E-895B-F67B-A687-B49BF5A2F8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Session 6 – Honoring Purpose: Balancing Your Priorities, Your Boss’s Priorities, and Motivating Your Soldiers</a:t>
            </a:r>
          </a:p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 (CPT) Anna S. Page &amp; CH (CPT) Carlito Schlemmer</a:t>
            </a:r>
          </a:p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 December 2022</a:t>
            </a:r>
          </a:p>
          <a:p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822988-98C5-A6D8-58EC-DC0B1F8F65D4}"/>
              </a:ext>
            </a:extLst>
          </p:cNvPr>
          <p:cNvSpPr/>
          <p:nvPr/>
        </p:nvSpPr>
        <p:spPr>
          <a:xfrm>
            <a:off x="1258956" y="702365"/>
            <a:ext cx="9713843" cy="5327374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19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1661830-DF86-140C-A39C-5DA573E2444D}"/>
              </a:ext>
            </a:extLst>
          </p:cNvPr>
          <p:cNvSpPr txBox="1">
            <a:spLocks/>
          </p:cNvSpPr>
          <p:nvPr/>
        </p:nvSpPr>
        <p:spPr>
          <a:xfrm>
            <a:off x="202095" y="168831"/>
            <a:ext cx="11649246" cy="9065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Defining Priority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593493-410C-1B80-A4D3-CEC850E47DEB}"/>
              </a:ext>
            </a:extLst>
          </p:cNvPr>
          <p:cNvSpPr txBox="1"/>
          <p:nvPr/>
        </p:nvSpPr>
        <p:spPr>
          <a:xfrm>
            <a:off x="536713" y="953515"/>
            <a:ext cx="11118573" cy="1644296"/>
          </a:xfrm>
          <a:prstGeom prst="rect">
            <a:avLst/>
          </a:prstGeom>
          <a:noFill/>
          <a:ln w="38100">
            <a:noFill/>
          </a:ln>
        </p:spPr>
        <p:txBody>
          <a:bodyPr wrap="square" rtlCol="0" anchor="ctr">
            <a:spAutoFit/>
          </a:bodyPr>
          <a:lstStyle/>
          <a:p>
            <a:pPr marL="512763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Priority = “something given or meriting attention before competing alternatives”</a:t>
            </a:r>
          </a:p>
          <a:p>
            <a:pPr marL="512763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have priority = “to require being dealt with or done first : to be more important (than something else)” (Merriam-Webster)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B8ACBBC-7206-E8D8-34D6-BDBB92AA328B}"/>
              </a:ext>
            </a:extLst>
          </p:cNvPr>
          <p:cNvSpPr txBox="1"/>
          <p:nvPr/>
        </p:nvSpPr>
        <p:spPr>
          <a:xfrm>
            <a:off x="8201881" y="2705114"/>
            <a:ext cx="2660073" cy="523220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Personal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F3CDBC-A86D-F51B-AB45-64DBD656EDF3}"/>
              </a:ext>
            </a:extLst>
          </p:cNvPr>
          <p:cNvSpPr txBox="1"/>
          <p:nvPr/>
        </p:nvSpPr>
        <p:spPr>
          <a:xfrm>
            <a:off x="1147156" y="2705114"/>
            <a:ext cx="2660073" cy="523220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Professional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81516C-28F2-97CD-B7E9-152C218FEBE8}"/>
              </a:ext>
            </a:extLst>
          </p:cNvPr>
          <p:cNvSpPr txBox="1"/>
          <p:nvPr/>
        </p:nvSpPr>
        <p:spPr>
          <a:xfrm>
            <a:off x="8201881" y="3335637"/>
            <a:ext cx="3408219" cy="2448619"/>
          </a:xfrm>
          <a:prstGeom prst="rect">
            <a:avLst/>
          </a:prstGeom>
          <a:noFill/>
          <a:ln w="38100">
            <a:noFill/>
          </a:ln>
        </p:spPr>
        <p:txBody>
          <a:bodyPr wrap="square" rtlCol="0" anchor="ctr">
            <a:spAutoFit/>
          </a:bodyPr>
          <a:lstStyle/>
          <a:p>
            <a:pPr marL="285750" marR="0" lvl="3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Being a good parent/family</a:t>
            </a:r>
          </a:p>
          <a:p>
            <a:pPr marL="285750" marR="0" lvl="3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Working out</a:t>
            </a:r>
          </a:p>
          <a:p>
            <a:pPr marL="285750" marR="0" lvl="3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School</a:t>
            </a:r>
          </a:p>
          <a:p>
            <a:pPr marL="285750" marR="0" lvl="3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Enjoyment</a:t>
            </a:r>
          </a:p>
          <a:p>
            <a:pPr marL="285750" marR="0" lvl="3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Relaxation</a:t>
            </a:r>
          </a:p>
          <a:p>
            <a:pPr marL="285750" marR="0" lvl="3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Happiness </a:t>
            </a:r>
          </a:p>
          <a:p>
            <a:pPr marL="285750" marR="0" lvl="3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Faith/religion</a:t>
            </a:r>
          </a:p>
          <a:p>
            <a:pPr marL="285750" marR="0" lvl="3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Health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F52AB4-0F04-832A-DFB9-9FDECD929BAF}"/>
              </a:ext>
            </a:extLst>
          </p:cNvPr>
          <p:cNvSpPr txBox="1"/>
          <p:nvPr/>
        </p:nvSpPr>
        <p:spPr>
          <a:xfrm>
            <a:off x="1147156" y="3335637"/>
            <a:ext cx="6938356" cy="3168688"/>
          </a:xfrm>
          <a:prstGeom prst="rect">
            <a:avLst/>
          </a:prstGeom>
          <a:noFill/>
          <a:ln w="38100">
            <a:noFill/>
          </a:ln>
        </p:spPr>
        <p:txBody>
          <a:bodyPr wrap="square" rtlCol="0" anchor="ctr">
            <a:spAutoFit/>
          </a:bodyPr>
          <a:lstStyle/>
          <a:p>
            <a:pPr marL="285750" marR="0" lvl="3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Making your boss happy </a:t>
            </a:r>
          </a:p>
          <a:p>
            <a:pPr marL="285750" marR="0" lvl="3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Career progression/promotion</a:t>
            </a:r>
          </a:p>
          <a:p>
            <a:pPr marL="285750" marR="0" lvl="3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Mission requirement</a:t>
            </a:r>
          </a:p>
          <a:p>
            <a:pPr marL="285750" marR="0" lvl="3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Growing your network</a:t>
            </a:r>
          </a:p>
          <a:p>
            <a:pPr marL="285750" marR="0" lvl="3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BN Commander:</a:t>
            </a:r>
          </a:p>
          <a:p>
            <a:pPr marL="742950" lvl="4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People First</a:t>
            </a:r>
          </a:p>
          <a:p>
            <a:pPr marL="742950" lvl="4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Deployment Proficiency</a:t>
            </a:r>
          </a:p>
          <a:p>
            <a:pPr marL="742950" lvl="4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Sustainment Integration</a:t>
            </a:r>
          </a:p>
          <a:p>
            <a:pPr marL="285750" marR="0" lvl="3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UMT:</a:t>
            </a:r>
          </a:p>
          <a:p>
            <a:pPr marL="742950" lvl="4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Soldier and Family Spiritual Fitness/Resilience</a:t>
            </a:r>
          </a:p>
          <a:p>
            <a:pPr marL="742950" lvl="4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Provide quality advisement to the Command </a:t>
            </a:r>
          </a:p>
        </p:txBody>
      </p:sp>
    </p:spTree>
    <p:extLst>
      <p:ext uri="{BB962C8B-B14F-4D97-AF65-F5344CB8AC3E}">
        <p14:creationId xmlns:p14="http://schemas.microsoft.com/office/powerpoint/2010/main" val="1843474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C7B711-66E8-FE57-67E0-F47225CB9691}"/>
              </a:ext>
            </a:extLst>
          </p:cNvPr>
          <p:cNvSpPr txBox="1"/>
          <p:nvPr/>
        </p:nvSpPr>
        <p:spPr>
          <a:xfrm>
            <a:off x="536713" y="1101535"/>
            <a:ext cx="11118573" cy="4654929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marL="0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endParaRPr lang="en-US" sz="4000" b="1" i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sz="4000" b="1" i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do you think purpose and priorities have to do with one another?</a:t>
            </a:r>
          </a:p>
          <a:p>
            <a:pPr marL="0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endParaRPr lang="en-US" sz="4000" b="1" i="1" dirty="0">
              <a:solidFill>
                <a:schemeClr val="bg2">
                  <a:lumMod val="1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sz="4000" b="1" i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your existential purpose and your immediate priorities have to align?</a:t>
            </a:r>
          </a:p>
          <a:p>
            <a:pPr marL="0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endParaRPr lang="en-US" sz="4000" b="1" i="1" dirty="0">
              <a:solidFill>
                <a:schemeClr val="bg2">
                  <a:lumMod val="1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1661830-DF86-140C-A39C-5DA573E2444D}"/>
              </a:ext>
            </a:extLst>
          </p:cNvPr>
          <p:cNvSpPr txBox="1">
            <a:spLocks/>
          </p:cNvSpPr>
          <p:nvPr/>
        </p:nvSpPr>
        <p:spPr>
          <a:xfrm>
            <a:off x="202095" y="168831"/>
            <a:ext cx="10515600" cy="9065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Purpose &amp; Priority</a:t>
            </a:r>
          </a:p>
        </p:txBody>
      </p:sp>
    </p:spTree>
    <p:extLst>
      <p:ext uri="{BB962C8B-B14F-4D97-AF65-F5344CB8AC3E}">
        <p14:creationId xmlns:p14="http://schemas.microsoft.com/office/powerpoint/2010/main" val="1464452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1661830-DF86-140C-A39C-5DA573E2444D}"/>
              </a:ext>
            </a:extLst>
          </p:cNvPr>
          <p:cNvSpPr txBox="1">
            <a:spLocks/>
          </p:cNvSpPr>
          <p:nvPr/>
        </p:nvSpPr>
        <p:spPr>
          <a:xfrm>
            <a:off x="202095" y="168831"/>
            <a:ext cx="11649246" cy="9065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Purpose &amp; Priority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593493-410C-1B80-A4D3-CEC850E47DEB}"/>
              </a:ext>
            </a:extLst>
          </p:cNvPr>
          <p:cNvSpPr txBox="1"/>
          <p:nvPr/>
        </p:nvSpPr>
        <p:spPr>
          <a:xfrm>
            <a:off x="536713" y="1409501"/>
            <a:ext cx="11118573" cy="42080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 anchor="ctr">
            <a:spAutoFit/>
          </a:bodyPr>
          <a:lstStyle/>
          <a:p>
            <a:pPr marL="512763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Alignment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groundedness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rootedness, fulfillment, self-worth, value, joy, clarity, sound judgement</a:t>
            </a:r>
          </a:p>
          <a:p>
            <a:pPr marL="512763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2763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Misalignment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free fall, dread, exhaustion, resentment, stress, “flight, fight, freeze,” depression, burn out, and focusing on the wrong things</a:t>
            </a:r>
          </a:p>
          <a:p>
            <a:pPr marL="55563"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5563"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Note: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alignment not always possible = okay! But do not lose 	sight of purpose or ability to feel like living into it</a:t>
            </a:r>
          </a:p>
        </p:txBody>
      </p:sp>
      <p:sp>
        <p:nvSpPr>
          <p:cNvPr id="2" name="Star: 5 Points 1">
            <a:extLst>
              <a:ext uri="{FF2B5EF4-FFF2-40B4-BE49-F238E27FC236}">
                <a16:creationId xmlns:a16="http://schemas.microsoft.com/office/drawing/2014/main" id="{5C8853EF-7A09-BD85-DA33-9C36BD96EA98}"/>
              </a:ext>
            </a:extLst>
          </p:cNvPr>
          <p:cNvSpPr/>
          <p:nvPr/>
        </p:nvSpPr>
        <p:spPr>
          <a:xfrm>
            <a:off x="536713" y="4498026"/>
            <a:ext cx="926327" cy="950473"/>
          </a:xfrm>
          <a:prstGeom prst="star5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427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1661830-DF86-140C-A39C-5DA573E2444D}"/>
              </a:ext>
            </a:extLst>
          </p:cNvPr>
          <p:cNvSpPr txBox="1">
            <a:spLocks/>
          </p:cNvSpPr>
          <p:nvPr/>
        </p:nvSpPr>
        <p:spPr>
          <a:xfrm>
            <a:off x="202095" y="168831"/>
            <a:ext cx="11649246" cy="9065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Navigating Conflicting Priorities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593493-410C-1B80-A4D3-CEC850E47DEB}"/>
              </a:ext>
            </a:extLst>
          </p:cNvPr>
          <p:cNvSpPr txBox="1"/>
          <p:nvPr/>
        </p:nvSpPr>
        <p:spPr>
          <a:xfrm>
            <a:off x="536713" y="1217644"/>
            <a:ext cx="11118573" cy="2363980"/>
          </a:xfrm>
          <a:prstGeom prst="rect">
            <a:avLst/>
          </a:prstGeom>
          <a:noFill/>
          <a:ln w="38100">
            <a:noFill/>
          </a:ln>
        </p:spPr>
        <p:txBody>
          <a:bodyPr wrap="square" rtlCol="0" anchor="ctr">
            <a:spAutoFit/>
          </a:bodyPr>
          <a:lstStyle/>
          <a:p>
            <a:pPr marL="512763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Categories of Conflict:</a:t>
            </a:r>
          </a:p>
          <a:p>
            <a:pPr marL="969963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</a:p>
          <a:p>
            <a:pPr marL="969963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Values-based</a:t>
            </a:r>
          </a:p>
          <a:p>
            <a:pPr marL="969963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Value-based/Importance</a:t>
            </a:r>
          </a:p>
          <a:p>
            <a:pPr marL="969963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Vision for Future</a:t>
            </a:r>
          </a:p>
        </p:txBody>
      </p:sp>
    </p:spTree>
    <p:extLst>
      <p:ext uri="{BB962C8B-B14F-4D97-AF65-F5344CB8AC3E}">
        <p14:creationId xmlns:p14="http://schemas.microsoft.com/office/powerpoint/2010/main" val="1332509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1661830-DF86-140C-A39C-5DA573E2444D}"/>
              </a:ext>
            </a:extLst>
          </p:cNvPr>
          <p:cNvSpPr txBox="1">
            <a:spLocks/>
          </p:cNvSpPr>
          <p:nvPr/>
        </p:nvSpPr>
        <p:spPr>
          <a:xfrm>
            <a:off x="202095" y="168831"/>
            <a:ext cx="11649246" cy="9065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Navigating Conflicting Priorities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593493-410C-1B80-A4D3-CEC850E47DEB}"/>
              </a:ext>
            </a:extLst>
          </p:cNvPr>
          <p:cNvSpPr txBox="1"/>
          <p:nvPr/>
        </p:nvSpPr>
        <p:spPr>
          <a:xfrm>
            <a:off x="536713" y="1217644"/>
            <a:ext cx="11118573" cy="2363980"/>
          </a:xfrm>
          <a:prstGeom prst="rect">
            <a:avLst/>
          </a:prstGeom>
          <a:noFill/>
          <a:ln w="38100">
            <a:noFill/>
          </a:ln>
        </p:spPr>
        <p:txBody>
          <a:bodyPr wrap="square" rtlCol="0" anchor="ctr">
            <a:spAutoFit/>
          </a:bodyPr>
          <a:lstStyle/>
          <a:p>
            <a:pPr marL="512763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Categories of Conflict:</a:t>
            </a:r>
          </a:p>
          <a:p>
            <a:pPr marL="969963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</a:p>
          <a:p>
            <a:pPr marL="969963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Values-based</a:t>
            </a:r>
          </a:p>
          <a:p>
            <a:pPr marL="969963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Value-based/Importance</a:t>
            </a:r>
          </a:p>
          <a:p>
            <a:pPr marL="969963" lvl="2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Vision for Future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65B668-4DC6-C174-9C5D-98D27B9712AD}"/>
              </a:ext>
            </a:extLst>
          </p:cNvPr>
          <p:cNvSpPr txBox="1"/>
          <p:nvPr/>
        </p:nvSpPr>
        <p:spPr>
          <a:xfrm>
            <a:off x="536713" y="4493993"/>
            <a:ext cx="11118573" cy="1634871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marL="0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sz="3200" b="1" i="1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 your priorities run counter to your boss’s or your organization, what do you think are some ways to approach this conflict?</a:t>
            </a:r>
          </a:p>
        </p:txBody>
      </p:sp>
    </p:spTree>
    <p:extLst>
      <p:ext uri="{BB962C8B-B14F-4D97-AF65-F5344CB8AC3E}">
        <p14:creationId xmlns:p14="http://schemas.microsoft.com/office/powerpoint/2010/main" val="1524584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1661830-DF86-140C-A39C-5DA573E2444D}"/>
              </a:ext>
            </a:extLst>
          </p:cNvPr>
          <p:cNvSpPr txBox="1">
            <a:spLocks/>
          </p:cNvSpPr>
          <p:nvPr/>
        </p:nvSpPr>
        <p:spPr>
          <a:xfrm>
            <a:off x="202095" y="168831"/>
            <a:ext cx="11649246" cy="9065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Navigating Conflicting Priorities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593493-410C-1B80-A4D3-CEC850E47DEB}"/>
              </a:ext>
            </a:extLst>
          </p:cNvPr>
          <p:cNvSpPr txBox="1"/>
          <p:nvPr/>
        </p:nvSpPr>
        <p:spPr>
          <a:xfrm>
            <a:off x="536713" y="1469112"/>
            <a:ext cx="11118573" cy="3290837"/>
          </a:xfrm>
          <a:prstGeom prst="rect">
            <a:avLst/>
          </a:prstGeom>
          <a:noFill/>
          <a:ln w="38100">
            <a:noFill/>
          </a:ln>
        </p:spPr>
        <p:txBody>
          <a:bodyPr wrap="square" rtlCol="0" anchor="ctr">
            <a:spAutoFit/>
          </a:bodyPr>
          <a:lstStyle/>
          <a:p>
            <a:pPr marL="512763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Deconflicting Priorities &amp; Honoring Purpose:</a:t>
            </a:r>
          </a:p>
          <a:p>
            <a:pPr marL="1027113" lvl="2" indent="-514350">
              <a:lnSpc>
                <a:spcPct val="107000"/>
              </a:lnSpc>
              <a:buFont typeface="+mj-lt"/>
              <a:buAutoNum type="arabicPeriod"/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Name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 there is conflict</a:t>
            </a:r>
          </a:p>
          <a:p>
            <a:pPr marL="1027113" lvl="2" indent="-514350">
              <a:lnSpc>
                <a:spcPct val="107000"/>
              </a:lnSpc>
              <a:buFont typeface="+mj-lt"/>
              <a:buAutoNum type="arabicPeriod"/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Identify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 priorities</a:t>
            </a:r>
          </a:p>
          <a:p>
            <a:pPr marL="1027113" lvl="2" indent="-514350">
              <a:lnSpc>
                <a:spcPct val="107000"/>
              </a:lnSpc>
              <a:buFont typeface="+mj-lt"/>
              <a:buAutoNum type="arabicPeriod"/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Identify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 boss’s priorities</a:t>
            </a:r>
          </a:p>
          <a:p>
            <a:pPr marL="1027113" lvl="2" indent="-514350">
              <a:lnSpc>
                <a:spcPct val="107000"/>
              </a:lnSpc>
              <a:buFont typeface="+mj-lt"/>
              <a:buAutoNum type="arabicPeriod"/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Determine intersections</a:t>
            </a:r>
          </a:p>
          <a:p>
            <a:pPr marL="1027113" lvl="2" indent="-514350">
              <a:lnSpc>
                <a:spcPct val="107000"/>
              </a:lnSpc>
              <a:buFont typeface="+mj-lt"/>
              <a:buAutoNum type="arabicPeriod"/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Determine divergences</a:t>
            </a:r>
          </a:p>
          <a:p>
            <a:pPr marL="1027113" lvl="2" indent="-514350">
              <a:lnSpc>
                <a:spcPct val="107000"/>
              </a:lnSpc>
              <a:buFont typeface="+mj-lt"/>
              <a:buAutoNum type="arabicPeriod"/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Align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 goals</a:t>
            </a:r>
          </a:p>
          <a:p>
            <a:pPr marL="1027113" lvl="2" indent="-514350">
              <a:lnSpc>
                <a:spcPct val="107000"/>
              </a:lnSpc>
              <a:buFont typeface="+mj-lt"/>
              <a:buAutoNum type="arabicPeriod"/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Think Creatively</a:t>
            </a:r>
          </a:p>
        </p:txBody>
      </p:sp>
      <p:pic>
        <p:nvPicPr>
          <p:cNvPr id="2050" name="Picture 2" descr="How to Create Blank Venn Diagrams">
            <a:extLst>
              <a:ext uri="{FF2B5EF4-FFF2-40B4-BE49-F238E27FC236}">
                <a16:creationId xmlns:a16="http://schemas.microsoft.com/office/drawing/2014/main" id="{56A3B203-5CA2-8F09-A59F-A0D81D9D8F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763" y="2771427"/>
            <a:ext cx="5369578" cy="2941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E25C3C5-9EF7-5F4C-8A67-B40C069122FF}"/>
              </a:ext>
            </a:extLst>
          </p:cNvPr>
          <p:cNvSpPr txBox="1"/>
          <p:nvPr/>
        </p:nvSpPr>
        <p:spPr>
          <a:xfrm>
            <a:off x="7231162" y="2020575"/>
            <a:ext cx="1712422" cy="707886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Your Priorities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5F8DB5-0F72-E69C-9AC9-0EC8ABAF16C3}"/>
              </a:ext>
            </a:extLst>
          </p:cNvPr>
          <p:cNvSpPr txBox="1"/>
          <p:nvPr/>
        </p:nvSpPr>
        <p:spPr>
          <a:xfrm>
            <a:off x="9563969" y="1983853"/>
            <a:ext cx="1470931" cy="707886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Others’ Priorities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BF128E-C489-0FDE-384D-05403AC3B139}"/>
              </a:ext>
            </a:extLst>
          </p:cNvPr>
          <p:cNvSpPr txBox="1"/>
          <p:nvPr/>
        </p:nvSpPr>
        <p:spPr>
          <a:xfrm rot="21396096">
            <a:off x="8476596" y="4056718"/>
            <a:ext cx="1379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aligned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BD2C5B-9C99-CDDB-8C8F-36D3C9BA794D}"/>
              </a:ext>
            </a:extLst>
          </p:cNvPr>
          <p:cNvSpPr txBox="1"/>
          <p:nvPr/>
        </p:nvSpPr>
        <p:spPr>
          <a:xfrm rot="21396096">
            <a:off x="6882986" y="3823652"/>
            <a:ext cx="1379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diverge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7CE7AA-6FAB-4B33-CDAF-E8C38940730B}"/>
              </a:ext>
            </a:extLst>
          </p:cNvPr>
          <p:cNvSpPr txBox="1"/>
          <p:nvPr/>
        </p:nvSpPr>
        <p:spPr>
          <a:xfrm rot="504034">
            <a:off x="9861858" y="3953843"/>
            <a:ext cx="1379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diverge</a:t>
            </a:r>
          </a:p>
        </p:txBody>
      </p:sp>
      <p:sp>
        <p:nvSpPr>
          <p:cNvPr id="10" name="Arrow: Curved Up 9">
            <a:extLst>
              <a:ext uri="{FF2B5EF4-FFF2-40B4-BE49-F238E27FC236}">
                <a16:creationId xmlns:a16="http://schemas.microsoft.com/office/drawing/2014/main" id="{480B22EB-375E-B79F-8218-6ADF4016A97D}"/>
              </a:ext>
            </a:extLst>
          </p:cNvPr>
          <p:cNvSpPr/>
          <p:nvPr/>
        </p:nvSpPr>
        <p:spPr>
          <a:xfrm>
            <a:off x="7369813" y="4921204"/>
            <a:ext cx="1803814" cy="1302315"/>
          </a:xfrm>
          <a:prstGeom prst="curvedUpArrow">
            <a:avLst>
              <a:gd name="adj1" fmla="val 0"/>
              <a:gd name="adj2" fmla="val 1525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Arrow: Curved Up 10">
            <a:extLst>
              <a:ext uri="{FF2B5EF4-FFF2-40B4-BE49-F238E27FC236}">
                <a16:creationId xmlns:a16="http://schemas.microsoft.com/office/drawing/2014/main" id="{BEDF42E9-0A98-1CFF-89B0-4280AB70039F}"/>
              </a:ext>
            </a:extLst>
          </p:cNvPr>
          <p:cNvSpPr/>
          <p:nvPr/>
        </p:nvSpPr>
        <p:spPr>
          <a:xfrm rot="21204635" flipH="1">
            <a:off x="9235317" y="4857880"/>
            <a:ext cx="1803814" cy="1302315"/>
          </a:xfrm>
          <a:prstGeom prst="curvedUpArrow">
            <a:avLst>
              <a:gd name="adj1" fmla="val 0"/>
              <a:gd name="adj2" fmla="val 1525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B48B23A-548B-CCF2-8B54-6E0E0B02B2E8}"/>
              </a:ext>
            </a:extLst>
          </p:cNvPr>
          <p:cNvSpPr txBox="1"/>
          <p:nvPr/>
        </p:nvSpPr>
        <p:spPr>
          <a:xfrm>
            <a:off x="7572942" y="6262506"/>
            <a:ext cx="1379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4470F3B-1CC2-4907-F9C1-8F196FB2E423}"/>
              </a:ext>
            </a:extLst>
          </p:cNvPr>
          <p:cNvSpPr txBox="1"/>
          <p:nvPr/>
        </p:nvSpPr>
        <p:spPr>
          <a:xfrm>
            <a:off x="9563969" y="6218511"/>
            <a:ext cx="1379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15298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1661830-DF86-140C-A39C-5DA573E2444D}"/>
              </a:ext>
            </a:extLst>
          </p:cNvPr>
          <p:cNvSpPr txBox="1">
            <a:spLocks/>
          </p:cNvSpPr>
          <p:nvPr/>
        </p:nvSpPr>
        <p:spPr>
          <a:xfrm>
            <a:off x="202095" y="168831"/>
            <a:ext cx="11649246" cy="9065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Discerning Purpose with Others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593493-410C-1B80-A4D3-CEC850E47DEB}"/>
              </a:ext>
            </a:extLst>
          </p:cNvPr>
          <p:cNvSpPr txBox="1"/>
          <p:nvPr/>
        </p:nvSpPr>
        <p:spPr>
          <a:xfrm>
            <a:off x="467431" y="966256"/>
            <a:ext cx="11118573" cy="5722913"/>
          </a:xfrm>
          <a:prstGeom prst="rect">
            <a:avLst/>
          </a:prstGeom>
          <a:noFill/>
          <a:ln w="38100">
            <a:noFill/>
          </a:ln>
        </p:spPr>
        <p:txBody>
          <a:bodyPr wrap="square" rtlCol="0" anchor="ctr">
            <a:spAutoFit/>
          </a:bodyPr>
          <a:lstStyle/>
          <a:p>
            <a:pPr marL="55563"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“How do I motivate my [self, Soldier, coworker, subordinate, peer]?”</a:t>
            </a:r>
          </a:p>
          <a:p>
            <a:pPr marL="512763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2763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Talk and Reflect:</a:t>
            </a:r>
          </a:p>
          <a:p>
            <a:pPr marL="969963" lvl="2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interests, passions, joys</a:t>
            </a:r>
          </a:p>
          <a:p>
            <a:pPr marL="969963" lvl="2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feedback is your friend </a:t>
            </a:r>
          </a:p>
          <a:p>
            <a:pPr marL="969963" lvl="2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talents, gifts</a:t>
            </a:r>
          </a:p>
          <a:p>
            <a:pPr marL="512763" lvl="1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Keep an Open Mind:</a:t>
            </a:r>
          </a:p>
          <a:p>
            <a:pPr marL="969963" lvl="2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read, expand your awareness</a:t>
            </a:r>
          </a:p>
          <a:p>
            <a:pPr marL="969963" lvl="2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open mind, spirit, and heart </a:t>
            </a:r>
          </a:p>
          <a:p>
            <a:pPr marL="512763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Make Meaning:</a:t>
            </a:r>
          </a:p>
          <a:p>
            <a:pPr marL="969963" lvl="2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personal hurt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healing for others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69963" lvl="2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tell your story</a:t>
            </a:r>
          </a:p>
          <a:p>
            <a:pPr marL="512763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Religious Practices</a:t>
            </a:r>
          </a:p>
        </p:txBody>
      </p:sp>
    </p:spTree>
    <p:extLst>
      <p:ext uri="{BB962C8B-B14F-4D97-AF65-F5344CB8AC3E}">
        <p14:creationId xmlns:p14="http://schemas.microsoft.com/office/powerpoint/2010/main" val="3649673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1661830-DF86-140C-A39C-5DA573E2444D}"/>
              </a:ext>
            </a:extLst>
          </p:cNvPr>
          <p:cNvSpPr txBox="1">
            <a:spLocks/>
          </p:cNvSpPr>
          <p:nvPr/>
        </p:nvSpPr>
        <p:spPr>
          <a:xfrm>
            <a:off x="202095" y="168831"/>
            <a:ext cx="11649246" cy="9065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Discerning Purpose with Others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593493-410C-1B80-A4D3-CEC850E47DEB}"/>
              </a:ext>
            </a:extLst>
          </p:cNvPr>
          <p:cNvSpPr txBox="1"/>
          <p:nvPr/>
        </p:nvSpPr>
        <p:spPr>
          <a:xfrm>
            <a:off x="536713" y="1075403"/>
            <a:ext cx="11118573" cy="519886"/>
          </a:xfrm>
          <a:prstGeom prst="rect">
            <a:avLst/>
          </a:prstGeom>
          <a:noFill/>
          <a:ln w="38100">
            <a:noFill/>
          </a:ln>
        </p:spPr>
        <p:txBody>
          <a:bodyPr wrap="square" rtlCol="0" anchor="ctr">
            <a:spAutoFit/>
          </a:bodyPr>
          <a:lstStyle/>
          <a:p>
            <a:pPr marL="55563"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“How do I motivate my [self, Soldier, coworker, subordinate, peer]?”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6D608B1-F7DC-0D94-8F72-8DB890B5B9AA}"/>
              </a:ext>
            </a:extLst>
          </p:cNvPr>
          <p:cNvCxnSpPr/>
          <p:nvPr/>
        </p:nvCxnSpPr>
        <p:spPr>
          <a:xfrm>
            <a:off x="1745673" y="2211185"/>
            <a:ext cx="8379229" cy="37241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4CFA738-0E9A-03E7-F1D1-31CC2BEA0566}"/>
              </a:ext>
            </a:extLst>
          </p:cNvPr>
          <p:cNvCxnSpPr>
            <a:cxnSpLocks/>
          </p:cNvCxnSpPr>
          <p:nvPr/>
        </p:nvCxnSpPr>
        <p:spPr>
          <a:xfrm flipV="1">
            <a:off x="1363287" y="1981975"/>
            <a:ext cx="7448204" cy="40696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50BF6B75-2BAD-2CA2-2200-81EE74E85EDC}"/>
              </a:ext>
            </a:extLst>
          </p:cNvPr>
          <p:cNvSpPr/>
          <p:nvPr/>
        </p:nvSpPr>
        <p:spPr>
          <a:xfrm>
            <a:off x="4788130" y="3241963"/>
            <a:ext cx="1307869" cy="1230284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87F72B3-10A1-41B2-3A39-C348F4DA5453}"/>
              </a:ext>
            </a:extLst>
          </p:cNvPr>
          <p:cNvSpPr txBox="1"/>
          <p:nvPr/>
        </p:nvSpPr>
        <p:spPr>
          <a:xfrm rot="1425644">
            <a:off x="1833915" y="2412081"/>
            <a:ext cx="2865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“your deep gladness”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D538D2-03ED-F88D-45E2-7A65D80636A7}"/>
              </a:ext>
            </a:extLst>
          </p:cNvPr>
          <p:cNvSpPr txBox="1"/>
          <p:nvPr/>
        </p:nvSpPr>
        <p:spPr>
          <a:xfrm rot="19842115">
            <a:off x="6049873" y="2301807"/>
            <a:ext cx="28457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“world’s deep hunger”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0DA28D3-F8ED-1684-0BA7-63571C44EE4A}"/>
              </a:ext>
            </a:extLst>
          </p:cNvPr>
          <p:cNvSpPr txBox="1"/>
          <p:nvPr/>
        </p:nvSpPr>
        <p:spPr>
          <a:xfrm rot="1425644">
            <a:off x="7760888" y="5091136"/>
            <a:ext cx="2865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“your deep gladness”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4EFE07-19BE-E5A4-BCAE-87415ED41B85}"/>
              </a:ext>
            </a:extLst>
          </p:cNvPr>
          <p:cNvSpPr txBox="1"/>
          <p:nvPr/>
        </p:nvSpPr>
        <p:spPr>
          <a:xfrm rot="19842115">
            <a:off x="981880" y="5024307"/>
            <a:ext cx="28457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“world’s deep hunger”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89AF7E3-CF6C-B15D-BE64-083B3E37C70C}"/>
              </a:ext>
            </a:extLst>
          </p:cNvPr>
          <p:cNvSpPr txBox="1"/>
          <p:nvPr/>
        </p:nvSpPr>
        <p:spPr>
          <a:xfrm>
            <a:off x="4900914" y="3616710"/>
            <a:ext cx="1125804" cy="400110"/>
          </a:xfrm>
          <a:prstGeom prst="rect">
            <a:avLst/>
          </a:prstGeom>
          <a:solidFill>
            <a:srgbClr val="FFD5D5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</a:p>
        </p:txBody>
      </p:sp>
    </p:spTree>
    <p:extLst>
      <p:ext uri="{BB962C8B-B14F-4D97-AF65-F5344CB8AC3E}">
        <p14:creationId xmlns:p14="http://schemas.microsoft.com/office/powerpoint/2010/main" val="42181182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8DD9C-5FC5-5288-9C51-A37032562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869" y="134451"/>
            <a:ext cx="10515600" cy="1325563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61CC7-1671-C183-53FC-271F61015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869" y="1478755"/>
            <a:ext cx="5482503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Takeaways x 3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Next session: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Date/Time: TBP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Topic: Chaplain-led relationship-focused Lunch &amp; Learn Series on the “7 Habits of Highly Effective People” Series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1E6C993-B060-38AD-F5C9-AEA5AA85E6D3}"/>
              </a:ext>
            </a:extLst>
          </p:cNvPr>
          <p:cNvSpPr txBox="1">
            <a:spLocks/>
          </p:cNvSpPr>
          <p:nvPr/>
        </p:nvSpPr>
        <p:spPr>
          <a:xfrm>
            <a:off x="6096000" y="1253331"/>
            <a:ext cx="5283719" cy="4351338"/>
          </a:xfrm>
          <a:prstGeom prst="rect">
            <a:avLst/>
          </a:prstGeom>
          <a:ln w="76200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6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20839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822988-98C5-A6D8-58EC-DC0B1F8F65D4}"/>
              </a:ext>
            </a:extLst>
          </p:cNvPr>
          <p:cNvSpPr/>
          <p:nvPr/>
        </p:nvSpPr>
        <p:spPr>
          <a:xfrm>
            <a:off x="1258956" y="702365"/>
            <a:ext cx="9713843" cy="5327374"/>
          </a:xfrm>
          <a:prstGeom prst="rect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986CB8-E1DB-B6C5-EF9D-4A9B03E6F5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Leading People Lunch &amp; Learn Series</a:t>
            </a:r>
          </a:p>
        </p:txBody>
      </p:sp>
      <p:pic>
        <p:nvPicPr>
          <p:cNvPr id="1026" name="Picture 2" descr="1,530 Colorful Question Marks Backgrounds Illustrations &amp; Clip Art - iStock">
            <a:extLst>
              <a:ext uri="{FF2B5EF4-FFF2-40B4-BE49-F238E27FC236}">
                <a16:creationId xmlns:a16="http://schemas.microsoft.com/office/drawing/2014/main" id="{E5FF942F-50A7-7275-C4DC-46A68ABE52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56" b="89904" l="9314" r="93627">
                        <a14:foregroundMark x1="12211" y1="53432" x2="7026" y2="39904"/>
                        <a14:foregroundMark x1="7026" y1="39904" x2="9477" y2="25962"/>
                        <a14:foregroundMark x1="9477" y1="25962" x2="18627" y2="22115"/>
                        <a14:foregroundMark x1="18627" y1="22115" x2="20261" y2="25240"/>
                        <a14:foregroundMark x1="43464" y1="60337" x2="42157" y2="76923"/>
                        <a14:foregroundMark x1="42157" y1="76923" x2="61601" y2="83894"/>
                        <a14:foregroundMark x1="61601" y1="83894" x2="64379" y2="67548"/>
                        <a14:foregroundMark x1="64379" y1="67548" x2="56536" y2="56971"/>
                        <a14:foregroundMark x1="56536" y1="56971" x2="47386" y2="61538"/>
                        <a14:foregroundMark x1="47386" y1="61538" x2="43464" y2="59375"/>
                        <a14:foregroundMark x1="57353" y1="19471" x2="71405" y2="12981"/>
                        <a14:foregroundMark x1="71405" y1="12981" x2="75490" y2="24038"/>
                        <a14:foregroundMark x1="75490" y1="24038" x2="86111" y2="22596"/>
                        <a14:foregroundMark x1="93380" y1="30966" x2="93627" y2="31250"/>
                        <a14:foregroundMark x1="86111" y1="22596" x2="90463" y2="27607"/>
                        <a14:foregroundMark x1="92026" y1="37923" x2="90071" y2="46072"/>
                        <a14:foregroundMark x1="80835" y1="50968" x2="77124" y2="45913"/>
                        <a14:backgroundMark x1="87255" y1="57452" x2="91013" y2="47356"/>
                        <a14:backgroundMark x1="90686" y1="47356" x2="82190" y2="49279"/>
                        <a14:backgroundMark x1="82190" y1="49279" x2="87745" y2="56490"/>
                        <a14:backgroundMark x1="93137" y1="37981" x2="92157" y2="26683"/>
                        <a14:backgroundMark x1="92157" y1="26683" x2="93301" y2="31010"/>
                        <a14:backgroundMark x1="93301" y1="31250" x2="93137" y2="37981"/>
                        <a14:backgroundMark x1="8333" y1="53606" x2="14869" y2="62740"/>
                        <a14:backgroundMark x1="14869" y1="62740" x2="21732" y2="52644"/>
                        <a14:backgroundMark x1="21732" y1="52644" x2="25000" y2="41106"/>
                        <a14:backgroundMark x1="25000" y1="41106" x2="23366" y2="52885"/>
                        <a14:backgroundMark x1="23366" y1="52885" x2="20425" y2="588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29965">
            <a:off x="2619514" y="-80765"/>
            <a:ext cx="9817680" cy="6673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121B41E-895B-F67B-A687-B49BF5A2F8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 6 – Honoring Purpose: Balancing Your Priorities, Your Boss’s Priorities, and Motivating Your Soldiers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 (CPT) Anna S. Page &amp; CH (CPT) Carlito Schlemmer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 December 2022</a:t>
            </a:r>
          </a:p>
          <a:p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94F79C-CDA7-BF43-65EF-1134BD001580}"/>
              </a:ext>
            </a:extLst>
          </p:cNvPr>
          <p:cNvSpPr/>
          <p:nvPr/>
        </p:nvSpPr>
        <p:spPr>
          <a:xfrm rot="20571461">
            <a:off x="2492438" y="2189163"/>
            <a:ext cx="6687470" cy="26415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E27D8F-A003-5423-FCE1-B9F53188D535}"/>
              </a:ext>
            </a:extLst>
          </p:cNvPr>
          <p:cNvSpPr txBox="1"/>
          <p:nvPr/>
        </p:nvSpPr>
        <p:spPr>
          <a:xfrm rot="20564523">
            <a:off x="2874498" y="2888712"/>
            <a:ext cx="64430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What is the point?</a:t>
            </a:r>
          </a:p>
        </p:txBody>
      </p:sp>
    </p:spTree>
    <p:extLst>
      <p:ext uri="{BB962C8B-B14F-4D97-AF65-F5344CB8AC3E}">
        <p14:creationId xmlns:p14="http://schemas.microsoft.com/office/powerpoint/2010/main" val="804265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BA4848B-5C3D-925F-A55A-DF7E8FA0D2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673343"/>
              </p:ext>
            </p:extLst>
          </p:nvPr>
        </p:nvGraphicFramePr>
        <p:xfrm>
          <a:off x="838200" y="572118"/>
          <a:ext cx="10515600" cy="32445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59E41D58-0B88-8060-85CE-78E15223C89B}"/>
              </a:ext>
            </a:extLst>
          </p:cNvPr>
          <p:cNvSpPr txBox="1">
            <a:spLocks/>
          </p:cNvSpPr>
          <p:nvPr/>
        </p:nvSpPr>
        <p:spPr>
          <a:xfrm>
            <a:off x="531613" y="292873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Norms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7417875-9790-E776-2083-88694B53D411}"/>
              </a:ext>
            </a:extLst>
          </p:cNvPr>
          <p:cNvSpPr txBox="1">
            <a:spLocks/>
          </p:cNvSpPr>
          <p:nvPr/>
        </p:nvSpPr>
        <p:spPr>
          <a:xfrm>
            <a:off x="334618" y="3153845"/>
            <a:ext cx="10406007" cy="3457061"/>
          </a:xfrm>
          <a:prstGeom prst="rect">
            <a:avLst/>
          </a:prstGeom>
          <a:ln w="76200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00150" marR="0" lvl="1" indent="-7429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AutoNum type="arabicParenBoth"/>
            </a:pPr>
            <a:r>
              <a:rPr lang="en-US" sz="2800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Respect (self, others)</a:t>
            </a:r>
          </a:p>
          <a:p>
            <a:pPr marL="1200150" marR="0" lvl="1" indent="-7429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AutoNum type="arabicParenBoth"/>
            </a:pP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Participation (3 takeaways)</a:t>
            </a:r>
          </a:p>
          <a:p>
            <a:pPr marL="1200150" marR="0" lvl="1" indent="-7429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AutoNum type="arabicParenBoth"/>
            </a:pPr>
            <a:r>
              <a:rPr lang="en-US" sz="2800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Willingness to Learn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F4F98B0-FD11-9B02-20B9-01D6ACFA1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095" y="168831"/>
            <a:ext cx="10515600" cy="906572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827362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C7B711-66E8-FE57-67E0-F47225CB9691}"/>
              </a:ext>
            </a:extLst>
          </p:cNvPr>
          <p:cNvSpPr txBox="1"/>
          <p:nvPr/>
        </p:nvSpPr>
        <p:spPr>
          <a:xfrm>
            <a:off x="536713" y="1430856"/>
            <a:ext cx="11118573" cy="3996287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marL="0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endParaRPr lang="en-US" sz="4000" b="1" i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endParaRPr lang="en-US" sz="4000" b="1" i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sz="4000" b="1" i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 you hear the word “purpose,” what comes to mind?</a:t>
            </a:r>
          </a:p>
          <a:p>
            <a:pPr marL="0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endParaRPr lang="en-US" sz="4000" b="1" i="1" dirty="0">
              <a:solidFill>
                <a:schemeClr val="bg2">
                  <a:lumMod val="1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endParaRPr lang="en-US" sz="4000" b="1" i="1" dirty="0">
              <a:solidFill>
                <a:schemeClr val="bg2">
                  <a:lumMod val="1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1661830-DF86-140C-A39C-5DA573E2444D}"/>
              </a:ext>
            </a:extLst>
          </p:cNvPr>
          <p:cNvSpPr txBox="1">
            <a:spLocks/>
          </p:cNvSpPr>
          <p:nvPr/>
        </p:nvSpPr>
        <p:spPr>
          <a:xfrm>
            <a:off x="202095" y="168831"/>
            <a:ext cx="10515600" cy="9065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Defining Purpose</a:t>
            </a:r>
          </a:p>
        </p:txBody>
      </p:sp>
    </p:spTree>
    <p:extLst>
      <p:ext uri="{BB962C8B-B14F-4D97-AF65-F5344CB8AC3E}">
        <p14:creationId xmlns:p14="http://schemas.microsoft.com/office/powerpoint/2010/main" val="1885676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1661830-DF86-140C-A39C-5DA573E2444D}"/>
              </a:ext>
            </a:extLst>
          </p:cNvPr>
          <p:cNvSpPr txBox="1">
            <a:spLocks/>
          </p:cNvSpPr>
          <p:nvPr/>
        </p:nvSpPr>
        <p:spPr>
          <a:xfrm>
            <a:off x="202095" y="168831"/>
            <a:ext cx="11649246" cy="9065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Defining Purpose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593493-410C-1B80-A4D3-CEC850E47DEB}"/>
              </a:ext>
            </a:extLst>
          </p:cNvPr>
          <p:cNvSpPr txBox="1"/>
          <p:nvPr/>
        </p:nvSpPr>
        <p:spPr>
          <a:xfrm>
            <a:off x="536713" y="1701087"/>
            <a:ext cx="11118573" cy="3624903"/>
          </a:xfrm>
          <a:prstGeom prst="rect">
            <a:avLst/>
          </a:prstGeom>
          <a:noFill/>
          <a:ln w="38100">
            <a:noFill/>
          </a:ln>
        </p:spPr>
        <p:txBody>
          <a:bodyPr wrap="square" rtlCol="0" anchor="ctr">
            <a:spAutoFit/>
          </a:bodyPr>
          <a:lstStyle/>
          <a:p>
            <a:pPr marL="512763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Purpose = “the aim, intention, [or goal] of something” with the answer being tied to something that is “</a:t>
            </a:r>
            <a:r>
              <a:rPr lang="en-US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personally meaningful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makes a positive mark on the world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 (UC Berkeley)</a:t>
            </a:r>
          </a:p>
          <a:p>
            <a:pPr marL="512763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2763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 purpose = action done in a “way that is planned or intended; in a deliberate way” (Encyclopedia Britannica)</a:t>
            </a:r>
          </a:p>
          <a:p>
            <a:pPr marL="512763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55563"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071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1661830-DF86-140C-A39C-5DA573E2444D}"/>
              </a:ext>
            </a:extLst>
          </p:cNvPr>
          <p:cNvSpPr txBox="1">
            <a:spLocks/>
          </p:cNvSpPr>
          <p:nvPr/>
        </p:nvSpPr>
        <p:spPr>
          <a:xfrm>
            <a:off x="202095" y="168831"/>
            <a:ext cx="11649246" cy="9065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Defining Purpose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593493-410C-1B80-A4D3-CEC850E47DEB}"/>
              </a:ext>
            </a:extLst>
          </p:cNvPr>
          <p:cNvSpPr txBox="1"/>
          <p:nvPr/>
        </p:nvSpPr>
        <p:spPr>
          <a:xfrm>
            <a:off x="536713" y="1075403"/>
            <a:ext cx="11118573" cy="4876271"/>
          </a:xfrm>
          <a:prstGeom prst="rect">
            <a:avLst/>
          </a:prstGeom>
          <a:noFill/>
          <a:ln w="38100">
            <a:noFill/>
          </a:ln>
        </p:spPr>
        <p:txBody>
          <a:bodyPr wrap="square" rtlCol="0" anchor="ctr">
            <a:spAutoFit/>
          </a:bodyPr>
          <a:lstStyle/>
          <a:p>
            <a:pPr marL="512763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Purpose = “the aim, intention, [or goal] of something” with the answer being tied to something that is “</a:t>
            </a:r>
            <a:r>
              <a:rPr lang="en-US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personally meaningful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makes a positive mark on the world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 (UC Berkeley)</a:t>
            </a:r>
          </a:p>
          <a:p>
            <a:pPr marL="512763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2763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 purpose = action done in a “way that is planned or intended; in a deliberate way” (Encyclopedia Britannica)</a:t>
            </a:r>
          </a:p>
          <a:p>
            <a:pPr marL="512763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512763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why we do what we do</a:t>
            </a:r>
          </a:p>
          <a:p>
            <a:pPr marL="969963" lvl="2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Short-term (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 tactical): immediate </a:t>
            </a:r>
            <a:r>
              <a:rPr lang="en-US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why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969963" lvl="2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Long-term (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 strategic): existential </a:t>
            </a:r>
            <a:r>
              <a:rPr lang="en-US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why 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2763" marR="0" lvl="1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90F5F751-8D19-DC6C-C61E-1BD0CEA9C2F6}"/>
              </a:ext>
            </a:extLst>
          </p:cNvPr>
          <p:cNvSpPr/>
          <p:nvPr/>
        </p:nvSpPr>
        <p:spPr>
          <a:xfrm rot="10800000">
            <a:off x="7119145" y="5213611"/>
            <a:ext cx="2527069" cy="346073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76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1661830-DF86-140C-A39C-5DA573E2444D}"/>
              </a:ext>
            </a:extLst>
          </p:cNvPr>
          <p:cNvSpPr txBox="1">
            <a:spLocks/>
          </p:cNvSpPr>
          <p:nvPr/>
        </p:nvSpPr>
        <p:spPr>
          <a:xfrm>
            <a:off x="202095" y="168831"/>
            <a:ext cx="11649246" cy="9065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Defining Purpose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A248E15-87DA-6083-E03A-3913DDCB9C31}"/>
              </a:ext>
            </a:extLst>
          </p:cNvPr>
          <p:cNvSpPr txBox="1"/>
          <p:nvPr/>
        </p:nvSpPr>
        <p:spPr>
          <a:xfrm>
            <a:off x="536714" y="1199614"/>
            <a:ext cx="11118573" cy="110793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marL="0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sz="3200" b="1" i="1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do you think informs our sense of purpose? </a:t>
            </a:r>
            <a:r>
              <a:rPr lang="en-US" sz="3200" b="1" i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 where do we derive purpose?</a:t>
            </a:r>
            <a:endParaRPr lang="en-US" sz="3200" b="1" i="1" dirty="0">
              <a:solidFill>
                <a:schemeClr val="bg2">
                  <a:lumMod val="1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094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1661830-DF86-140C-A39C-5DA573E2444D}"/>
              </a:ext>
            </a:extLst>
          </p:cNvPr>
          <p:cNvSpPr txBox="1">
            <a:spLocks/>
          </p:cNvSpPr>
          <p:nvPr/>
        </p:nvSpPr>
        <p:spPr>
          <a:xfrm>
            <a:off x="202095" y="168831"/>
            <a:ext cx="11649246" cy="9065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Defining Purpose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A248E15-87DA-6083-E03A-3913DDCB9C31}"/>
              </a:ext>
            </a:extLst>
          </p:cNvPr>
          <p:cNvSpPr txBox="1"/>
          <p:nvPr/>
        </p:nvSpPr>
        <p:spPr>
          <a:xfrm>
            <a:off x="536714" y="1199614"/>
            <a:ext cx="11118573" cy="110793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marL="0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sz="3200" b="1" i="1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do you think informs our sense of purpose? </a:t>
            </a:r>
            <a:r>
              <a:rPr lang="en-US" sz="3200" b="1" i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 where do we derive purpose?</a:t>
            </a:r>
            <a:endParaRPr lang="en-US" sz="3200" b="1" i="1" dirty="0">
              <a:solidFill>
                <a:schemeClr val="bg2">
                  <a:lumMod val="1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F072475-0D34-70E4-C156-D3C42DC77834}"/>
              </a:ext>
            </a:extLst>
          </p:cNvPr>
          <p:cNvSpPr/>
          <p:nvPr/>
        </p:nvSpPr>
        <p:spPr>
          <a:xfrm>
            <a:off x="4466705" y="3022991"/>
            <a:ext cx="3258589" cy="305492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702CAC-A155-C5E3-0ED6-76573E910A31}"/>
              </a:ext>
            </a:extLst>
          </p:cNvPr>
          <p:cNvSpPr txBox="1"/>
          <p:nvPr/>
        </p:nvSpPr>
        <p:spPr>
          <a:xfrm>
            <a:off x="5098471" y="4196511"/>
            <a:ext cx="1995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INDIVIDUAL PURPOSE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599613-6318-34F8-9AC0-27D9B2660B2B}"/>
              </a:ext>
            </a:extLst>
          </p:cNvPr>
          <p:cNvSpPr txBox="1"/>
          <p:nvPr/>
        </p:nvSpPr>
        <p:spPr>
          <a:xfrm rot="18906032">
            <a:off x="2918465" y="2814983"/>
            <a:ext cx="19950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4339B9-414D-7567-8E67-428D64D57EEF}"/>
              </a:ext>
            </a:extLst>
          </p:cNvPr>
          <p:cNvSpPr txBox="1"/>
          <p:nvPr/>
        </p:nvSpPr>
        <p:spPr>
          <a:xfrm rot="2590768">
            <a:off x="7730836" y="2786237"/>
            <a:ext cx="1995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religious tradition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1C71BC-E409-5A3C-B76E-6F847EC5A728}"/>
              </a:ext>
            </a:extLst>
          </p:cNvPr>
          <p:cNvSpPr txBox="1"/>
          <p:nvPr/>
        </p:nvSpPr>
        <p:spPr>
          <a:xfrm rot="16404721">
            <a:off x="1963146" y="4091881"/>
            <a:ext cx="1995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lived experience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F381E6-7C9D-946A-9D26-59728FAA0EC6}"/>
              </a:ext>
            </a:extLst>
          </p:cNvPr>
          <p:cNvSpPr txBox="1"/>
          <p:nvPr/>
        </p:nvSpPr>
        <p:spPr>
          <a:xfrm rot="5400000">
            <a:off x="7998095" y="4601455"/>
            <a:ext cx="19950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gifts/talents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76BCD5-08C0-D8C5-3E98-26B65FF81865}"/>
              </a:ext>
            </a:extLst>
          </p:cNvPr>
          <p:cNvSpPr txBox="1"/>
          <p:nvPr/>
        </p:nvSpPr>
        <p:spPr>
          <a:xfrm rot="6919640">
            <a:off x="6783446" y="5598982"/>
            <a:ext cx="23859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interests/energy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B7D536-6C1C-C52E-EFE3-D17200F79CC3}"/>
              </a:ext>
            </a:extLst>
          </p:cNvPr>
          <p:cNvSpPr txBox="1"/>
          <p:nvPr/>
        </p:nvSpPr>
        <p:spPr>
          <a:xfrm rot="14416512">
            <a:off x="3059611" y="5692481"/>
            <a:ext cx="19950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self-developed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783FFDB-7AEC-F362-5F35-06A9560A2A8E}"/>
              </a:ext>
            </a:extLst>
          </p:cNvPr>
          <p:cNvSpPr txBox="1"/>
          <p:nvPr/>
        </p:nvSpPr>
        <p:spPr>
          <a:xfrm rot="997316">
            <a:off x="5963882" y="2476473"/>
            <a:ext cx="19950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“natural” end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8DF996D-D20C-DDEB-126D-43A5C6427470}"/>
              </a:ext>
            </a:extLst>
          </p:cNvPr>
          <p:cNvCxnSpPr/>
          <p:nvPr/>
        </p:nvCxnSpPr>
        <p:spPr>
          <a:xfrm>
            <a:off x="3524596" y="4445824"/>
            <a:ext cx="748146" cy="0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7BB87AB-C049-57A3-1D0D-FF6604696618}"/>
              </a:ext>
            </a:extLst>
          </p:cNvPr>
          <p:cNvCxnSpPr>
            <a:cxnSpLocks/>
          </p:cNvCxnSpPr>
          <p:nvPr/>
        </p:nvCxnSpPr>
        <p:spPr>
          <a:xfrm>
            <a:off x="4076562" y="3178695"/>
            <a:ext cx="462742" cy="429029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306AD9D-E3B4-A06B-8CB3-DA8E38D36113}"/>
              </a:ext>
            </a:extLst>
          </p:cNvPr>
          <p:cNvCxnSpPr>
            <a:cxnSpLocks/>
          </p:cNvCxnSpPr>
          <p:nvPr/>
        </p:nvCxnSpPr>
        <p:spPr>
          <a:xfrm flipV="1">
            <a:off x="4235334" y="5512030"/>
            <a:ext cx="490145" cy="263430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AE961C0-E07D-9E76-A0D2-9C05236816F3}"/>
              </a:ext>
            </a:extLst>
          </p:cNvPr>
          <p:cNvCxnSpPr>
            <a:cxnSpLocks/>
          </p:cNvCxnSpPr>
          <p:nvPr/>
        </p:nvCxnSpPr>
        <p:spPr>
          <a:xfrm flipH="1" flipV="1">
            <a:off x="7496952" y="5512030"/>
            <a:ext cx="234416" cy="190613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356F248-232F-8FBB-D065-975E891D7C66}"/>
              </a:ext>
            </a:extLst>
          </p:cNvPr>
          <p:cNvCxnSpPr>
            <a:cxnSpLocks/>
          </p:cNvCxnSpPr>
          <p:nvPr/>
        </p:nvCxnSpPr>
        <p:spPr>
          <a:xfrm flipH="1">
            <a:off x="7895923" y="4539825"/>
            <a:ext cx="899644" cy="0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A88B5EC-28BE-8680-F3EF-FD299C75F027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7690882" y="3398280"/>
            <a:ext cx="795284" cy="405702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61028B5-56D9-1B49-D837-92E9213DDDF5}"/>
              </a:ext>
            </a:extLst>
          </p:cNvPr>
          <p:cNvCxnSpPr>
            <a:cxnSpLocks/>
          </p:cNvCxnSpPr>
          <p:nvPr/>
        </p:nvCxnSpPr>
        <p:spPr>
          <a:xfrm flipH="1">
            <a:off x="6795577" y="2819410"/>
            <a:ext cx="115938" cy="264795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B210D3DE-74EC-F1EB-A516-EE0FBB34568C}"/>
              </a:ext>
            </a:extLst>
          </p:cNvPr>
          <p:cNvSpPr txBox="1"/>
          <p:nvPr/>
        </p:nvSpPr>
        <p:spPr>
          <a:xfrm rot="10800000">
            <a:off x="5194340" y="6382364"/>
            <a:ext cx="19950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Others?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3BE4F23-7DA2-DD52-D2B9-318E7DE93F5A}"/>
              </a:ext>
            </a:extLst>
          </p:cNvPr>
          <p:cNvCxnSpPr>
            <a:cxnSpLocks/>
          </p:cNvCxnSpPr>
          <p:nvPr/>
        </p:nvCxnSpPr>
        <p:spPr>
          <a:xfrm flipV="1">
            <a:off x="6104301" y="6201295"/>
            <a:ext cx="0" cy="181069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7856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C7B711-66E8-FE57-67E0-F47225CB9691}"/>
              </a:ext>
            </a:extLst>
          </p:cNvPr>
          <p:cNvSpPr txBox="1"/>
          <p:nvPr/>
        </p:nvSpPr>
        <p:spPr>
          <a:xfrm>
            <a:off x="536713" y="1430856"/>
            <a:ext cx="11118573" cy="3996287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marL="0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endParaRPr lang="en-US" sz="4000" b="1" i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endParaRPr lang="en-US" sz="4000" b="1" i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en-US" sz="4000" b="1" i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 you hear the word “priority,” what comes to mind?</a:t>
            </a:r>
          </a:p>
          <a:p>
            <a:pPr marL="0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endParaRPr lang="en-US" sz="4000" b="1" i="1" dirty="0">
              <a:solidFill>
                <a:schemeClr val="bg2">
                  <a:lumMod val="1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endParaRPr lang="en-US" sz="4000" b="1" i="1" dirty="0">
              <a:solidFill>
                <a:schemeClr val="bg2">
                  <a:lumMod val="1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1661830-DF86-140C-A39C-5DA573E2444D}"/>
              </a:ext>
            </a:extLst>
          </p:cNvPr>
          <p:cNvSpPr txBox="1">
            <a:spLocks/>
          </p:cNvSpPr>
          <p:nvPr/>
        </p:nvSpPr>
        <p:spPr>
          <a:xfrm>
            <a:off x="202095" y="168831"/>
            <a:ext cx="10515600" cy="9065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Defining Priority</a:t>
            </a:r>
          </a:p>
        </p:txBody>
      </p:sp>
    </p:spTree>
    <p:extLst>
      <p:ext uri="{BB962C8B-B14F-4D97-AF65-F5344CB8AC3E}">
        <p14:creationId xmlns:p14="http://schemas.microsoft.com/office/powerpoint/2010/main" val="2492981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12789</TotalTime>
  <Words>806</Words>
  <Application>Microsoft Office PowerPoint</Application>
  <PresentationFormat>Widescreen</PresentationFormat>
  <Paragraphs>144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Office Theme</vt:lpstr>
      <vt:lpstr>People Leading People Lunch &amp; Learn Series</vt:lpstr>
      <vt:lpstr>People Leading People Lunch &amp; Learn Series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Page</dc:creator>
  <cp:lastModifiedBy>Anna Page</cp:lastModifiedBy>
  <cp:revision>76</cp:revision>
  <dcterms:created xsi:type="dcterms:W3CDTF">2022-06-09T04:49:10Z</dcterms:created>
  <dcterms:modified xsi:type="dcterms:W3CDTF">2022-12-05T20:00:36Z</dcterms:modified>
</cp:coreProperties>
</file>