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83" r:id="rId4"/>
    <p:sldId id="284" r:id="rId5"/>
    <p:sldId id="269" r:id="rId6"/>
    <p:sldId id="285" r:id="rId7"/>
    <p:sldId id="286" r:id="rId8"/>
    <p:sldId id="287" r:id="rId9"/>
    <p:sldId id="270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15"/>
    <a:srgbClr val="FFD5D5"/>
    <a:srgbClr val="F7F7F7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2" d="100"/>
          <a:sy n="42" d="100"/>
        </p:scale>
        <p:origin x="181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C2300-BF24-43FA-8750-C63CB49272B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E552F7-1E49-4374-99D9-429B9B99C4C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Boundaries Defined</a:t>
          </a:r>
        </a:p>
      </dgm:t>
    </dgm:pt>
    <dgm:pt modelId="{53E82FEA-C7EA-46AD-8DB5-119727F26B36}" type="parTrans" cxnId="{4F42568E-2852-4589-B845-8432627D39A4}">
      <dgm:prSet/>
      <dgm:spPr/>
      <dgm:t>
        <a:bodyPr/>
        <a:lstStyle/>
        <a:p>
          <a:endParaRPr lang="en-US"/>
        </a:p>
      </dgm:t>
    </dgm:pt>
    <dgm:pt modelId="{9E151E53-9EB2-4887-A768-5FBA857BC220}" type="sibTrans" cxnId="{4F42568E-2852-4589-B845-8432627D39A4}">
      <dgm:prSet/>
      <dgm:spPr/>
      <dgm:t>
        <a:bodyPr/>
        <a:lstStyle/>
        <a:p>
          <a:endParaRPr lang="en-US"/>
        </a:p>
      </dgm:t>
    </dgm:pt>
    <dgm:pt modelId="{9E3718ED-42C5-4DF0-83CE-5A67F676592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Why Set Boundaries?</a:t>
          </a:r>
        </a:p>
      </dgm:t>
    </dgm:pt>
    <dgm:pt modelId="{D09E2A07-E853-4ADA-96E2-0955509A5F82}" type="parTrans" cxnId="{771AF157-69F8-4B36-A993-3476243E4CB3}">
      <dgm:prSet/>
      <dgm:spPr/>
      <dgm:t>
        <a:bodyPr/>
        <a:lstStyle/>
        <a:p>
          <a:endParaRPr lang="en-US"/>
        </a:p>
      </dgm:t>
    </dgm:pt>
    <dgm:pt modelId="{F7BCCCA4-9D6B-482B-A489-D43C1DAEB3A0}" type="sibTrans" cxnId="{771AF157-69F8-4B36-A993-3476243E4CB3}">
      <dgm:prSet/>
      <dgm:spPr/>
      <dgm:t>
        <a:bodyPr/>
        <a:lstStyle/>
        <a:p>
          <a:endParaRPr lang="en-US"/>
        </a:p>
      </dgm:t>
    </dgm:pt>
    <dgm:pt modelId="{CAC15C81-1AF2-42B7-AC71-F8F6D28EBBB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Setting Boundaries</a:t>
          </a:r>
        </a:p>
      </dgm:t>
    </dgm:pt>
    <dgm:pt modelId="{1B3B60D2-00A5-4E26-892C-918BD3CD8DFC}" type="parTrans" cxnId="{B8CA05F8-C286-46E3-AAA3-08F1104AF996}">
      <dgm:prSet/>
      <dgm:spPr/>
      <dgm:t>
        <a:bodyPr/>
        <a:lstStyle/>
        <a:p>
          <a:endParaRPr lang="en-US"/>
        </a:p>
      </dgm:t>
    </dgm:pt>
    <dgm:pt modelId="{C9267981-A5AF-444F-B490-F453842C8941}" type="sibTrans" cxnId="{B8CA05F8-C286-46E3-AAA3-08F1104AF996}">
      <dgm:prSet/>
      <dgm:spPr/>
      <dgm:t>
        <a:bodyPr/>
        <a:lstStyle/>
        <a:p>
          <a:endParaRPr lang="en-US"/>
        </a:p>
      </dgm:t>
    </dgm:pt>
    <dgm:pt modelId="{8587D62C-5EFC-4C9B-8FAA-81295F8ED10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Communicating Boundaries</a:t>
          </a:r>
        </a:p>
      </dgm:t>
    </dgm:pt>
    <dgm:pt modelId="{CE5E472B-F525-4122-9489-CCFB7629CD88}" type="parTrans" cxnId="{DF56F433-EC3E-4449-8AAC-6F01D08056A4}">
      <dgm:prSet/>
      <dgm:spPr/>
      <dgm:t>
        <a:bodyPr/>
        <a:lstStyle/>
        <a:p>
          <a:endParaRPr lang="en-US"/>
        </a:p>
      </dgm:t>
    </dgm:pt>
    <dgm:pt modelId="{6D0C3FB3-39F3-4592-82C1-6AC4B8AB9DB4}" type="sibTrans" cxnId="{DF56F433-EC3E-4449-8AAC-6F01D08056A4}">
      <dgm:prSet/>
      <dgm:spPr/>
      <dgm:t>
        <a:bodyPr/>
        <a:lstStyle/>
        <a:p>
          <a:endParaRPr lang="en-US"/>
        </a:p>
      </dgm:t>
    </dgm:pt>
    <dgm:pt modelId="{59A2D50B-E840-4683-93B6-4D2AB252FF7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Looking Ahead</a:t>
          </a:r>
        </a:p>
      </dgm:t>
    </dgm:pt>
    <dgm:pt modelId="{509440C7-9827-452A-9442-719704BD1B8C}" type="parTrans" cxnId="{5CC0A008-46D2-45B5-AE34-6968667AB9A5}">
      <dgm:prSet/>
      <dgm:spPr/>
      <dgm:t>
        <a:bodyPr/>
        <a:lstStyle/>
        <a:p>
          <a:endParaRPr lang="en-US"/>
        </a:p>
      </dgm:t>
    </dgm:pt>
    <dgm:pt modelId="{B6BB1943-6988-4580-A949-A542F390812E}" type="sibTrans" cxnId="{5CC0A008-46D2-45B5-AE34-6968667AB9A5}">
      <dgm:prSet/>
      <dgm:spPr/>
      <dgm:t>
        <a:bodyPr/>
        <a:lstStyle/>
        <a:p>
          <a:endParaRPr lang="en-US"/>
        </a:p>
      </dgm:t>
    </dgm:pt>
    <dgm:pt modelId="{39EF7D7B-2B33-4435-8C4B-DD986F107123}" type="pres">
      <dgm:prSet presAssocID="{5A0C2300-BF24-43FA-8750-C63CB49272BC}" presName="Name0" presStyleCnt="0">
        <dgm:presLayoutVars>
          <dgm:dir/>
          <dgm:animLvl val="lvl"/>
          <dgm:resizeHandles val="exact"/>
        </dgm:presLayoutVars>
      </dgm:prSet>
      <dgm:spPr/>
    </dgm:pt>
    <dgm:pt modelId="{73A2DCC7-37B0-4530-B365-CE16D4EFA6F7}" type="pres">
      <dgm:prSet presAssocID="{9DE552F7-1E49-4374-99D9-429B9B99C4C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E989E69-6FD1-44CF-BF0C-8521E25F0E92}" type="pres">
      <dgm:prSet presAssocID="{9E151E53-9EB2-4887-A768-5FBA857BC220}" presName="parTxOnlySpace" presStyleCnt="0"/>
      <dgm:spPr/>
    </dgm:pt>
    <dgm:pt modelId="{4DB4E159-4505-45BE-8596-A14DDC48FD12}" type="pres">
      <dgm:prSet presAssocID="{9E3718ED-42C5-4DF0-83CE-5A67F676592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1B2C89F-16FD-4D5C-A4BF-D67D0B5B5FC5}" type="pres">
      <dgm:prSet presAssocID="{F7BCCCA4-9D6B-482B-A489-D43C1DAEB3A0}" presName="parTxOnlySpace" presStyleCnt="0"/>
      <dgm:spPr/>
    </dgm:pt>
    <dgm:pt modelId="{C4DC2400-3763-4F90-BF44-DEDB01A4659B}" type="pres">
      <dgm:prSet presAssocID="{CAC15C81-1AF2-42B7-AC71-F8F6D28EBBB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82B4C05-C004-46CC-B420-918DDC18474C}" type="pres">
      <dgm:prSet presAssocID="{C9267981-A5AF-444F-B490-F453842C8941}" presName="parTxOnlySpace" presStyleCnt="0"/>
      <dgm:spPr/>
    </dgm:pt>
    <dgm:pt modelId="{90CEC047-5193-4E2E-9814-0638368DDA7C}" type="pres">
      <dgm:prSet presAssocID="{8587D62C-5EFC-4C9B-8FAA-81295F8ED10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1AD6DBB-2051-49CD-9088-2626C0E260B3}" type="pres">
      <dgm:prSet presAssocID="{6D0C3FB3-39F3-4592-82C1-6AC4B8AB9DB4}" presName="parTxOnlySpace" presStyleCnt="0"/>
      <dgm:spPr/>
    </dgm:pt>
    <dgm:pt modelId="{EE3E476F-9D41-48BF-BB41-F542B0B48FA2}" type="pres">
      <dgm:prSet presAssocID="{59A2D50B-E840-4683-93B6-4D2AB252FF7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CC0A008-46D2-45B5-AE34-6968667AB9A5}" srcId="{5A0C2300-BF24-43FA-8750-C63CB49272BC}" destId="{59A2D50B-E840-4683-93B6-4D2AB252FF78}" srcOrd="4" destOrd="0" parTransId="{509440C7-9827-452A-9442-719704BD1B8C}" sibTransId="{B6BB1943-6988-4580-A949-A542F390812E}"/>
    <dgm:cxn modelId="{2720922E-AC75-4DDE-A258-CF03C9C13DC4}" type="presOf" srcId="{59A2D50B-E840-4683-93B6-4D2AB252FF78}" destId="{EE3E476F-9D41-48BF-BB41-F542B0B48FA2}" srcOrd="0" destOrd="0" presId="urn:microsoft.com/office/officeart/2005/8/layout/chevron1"/>
    <dgm:cxn modelId="{DF56F433-EC3E-4449-8AAC-6F01D08056A4}" srcId="{5A0C2300-BF24-43FA-8750-C63CB49272BC}" destId="{8587D62C-5EFC-4C9B-8FAA-81295F8ED10F}" srcOrd="3" destOrd="0" parTransId="{CE5E472B-F525-4122-9489-CCFB7629CD88}" sibTransId="{6D0C3FB3-39F3-4592-82C1-6AC4B8AB9DB4}"/>
    <dgm:cxn modelId="{7243C035-FB93-4BF7-B6BD-707622770DC4}" type="presOf" srcId="{CAC15C81-1AF2-42B7-AC71-F8F6D28EBBB3}" destId="{C4DC2400-3763-4F90-BF44-DEDB01A4659B}" srcOrd="0" destOrd="0" presId="urn:microsoft.com/office/officeart/2005/8/layout/chevron1"/>
    <dgm:cxn modelId="{C2BAFD73-A9DC-4728-AFFE-349B26B66C44}" type="presOf" srcId="{8587D62C-5EFC-4C9B-8FAA-81295F8ED10F}" destId="{90CEC047-5193-4E2E-9814-0638368DDA7C}" srcOrd="0" destOrd="0" presId="urn:microsoft.com/office/officeart/2005/8/layout/chevron1"/>
    <dgm:cxn modelId="{771AF157-69F8-4B36-A993-3476243E4CB3}" srcId="{5A0C2300-BF24-43FA-8750-C63CB49272BC}" destId="{9E3718ED-42C5-4DF0-83CE-5A67F6765923}" srcOrd="1" destOrd="0" parTransId="{D09E2A07-E853-4ADA-96E2-0955509A5F82}" sibTransId="{F7BCCCA4-9D6B-482B-A489-D43C1DAEB3A0}"/>
    <dgm:cxn modelId="{4F42568E-2852-4589-B845-8432627D39A4}" srcId="{5A0C2300-BF24-43FA-8750-C63CB49272BC}" destId="{9DE552F7-1E49-4374-99D9-429B9B99C4CC}" srcOrd="0" destOrd="0" parTransId="{53E82FEA-C7EA-46AD-8DB5-119727F26B36}" sibTransId="{9E151E53-9EB2-4887-A768-5FBA857BC220}"/>
    <dgm:cxn modelId="{01E6ED9D-2E5A-45CD-856E-3E8D81ED4372}" type="presOf" srcId="{5A0C2300-BF24-43FA-8750-C63CB49272BC}" destId="{39EF7D7B-2B33-4435-8C4B-DD986F107123}" srcOrd="0" destOrd="0" presId="urn:microsoft.com/office/officeart/2005/8/layout/chevron1"/>
    <dgm:cxn modelId="{42CBB6BA-8042-4AE5-B266-A701476DD93B}" type="presOf" srcId="{9E3718ED-42C5-4DF0-83CE-5A67F6765923}" destId="{4DB4E159-4505-45BE-8596-A14DDC48FD12}" srcOrd="0" destOrd="0" presId="urn:microsoft.com/office/officeart/2005/8/layout/chevron1"/>
    <dgm:cxn modelId="{720CDACD-7BBA-412C-9630-F6DBAC7C3AB8}" type="presOf" srcId="{9DE552F7-1E49-4374-99D9-429B9B99C4CC}" destId="{73A2DCC7-37B0-4530-B365-CE16D4EFA6F7}" srcOrd="0" destOrd="0" presId="urn:microsoft.com/office/officeart/2005/8/layout/chevron1"/>
    <dgm:cxn modelId="{B8CA05F8-C286-46E3-AAA3-08F1104AF996}" srcId="{5A0C2300-BF24-43FA-8750-C63CB49272BC}" destId="{CAC15C81-1AF2-42B7-AC71-F8F6D28EBBB3}" srcOrd="2" destOrd="0" parTransId="{1B3B60D2-00A5-4E26-892C-918BD3CD8DFC}" sibTransId="{C9267981-A5AF-444F-B490-F453842C8941}"/>
    <dgm:cxn modelId="{93F307DC-1997-4BD6-816B-793BF0B48BFA}" type="presParOf" srcId="{39EF7D7B-2B33-4435-8C4B-DD986F107123}" destId="{73A2DCC7-37B0-4530-B365-CE16D4EFA6F7}" srcOrd="0" destOrd="0" presId="urn:microsoft.com/office/officeart/2005/8/layout/chevron1"/>
    <dgm:cxn modelId="{20711F23-69BC-41B3-B0B3-CA8FD377B13B}" type="presParOf" srcId="{39EF7D7B-2B33-4435-8C4B-DD986F107123}" destId="{0E989E69-6FD1-44CF-BF0C-8521E25F0E92}" srcOrd="1" destOrd="0" presId="urn:microsoft.com/office/officeart/2005/8/layout/chevron1"/>
    <dgm:cxn modelId="{A09F7EBD-0E68-422E-BB67-1762735EE824}" type="presParOf" srcId="{39EF7D7B-2B33-4435-8C4B-DD986F107123}" destId="{4DB4E159-4505-45BE-8596-A14DDC48FD12}" srcOrd="2" destOrd="0" presId="urn:microsoft.com/office/officeart/2005/8/layout/chevron1"/>
    <dgm:cxn modelId="{B2728649-5395-40B5-A672-953B5D512968}" type="presParOf" srcId="{39EF7D7B-2B33-4435-8C4B-DD986F107123}" destId="{21B2C89F-16FD-4D5C-A4BF-D67D0B5B5FC5}" srcOrd="3" destOrd="0" presId="urn:microsoft.com/office/officeart/2005/8/layout/chevron1"/>
    <dgm:cxn modelId="{723F7086-C9B5-45AA-BEC5-B87867DDA531}" type="presParOf" srcId="{39EF7D7B-2B33-4435-8C4B-DD986F107123}" destId="{C4DC2400-3763-4F90-BF44-DEDB01A4659B}" srcOrd="4" destOrd="0" presId="urn:microsoft.com/office/officeart/2005/8/layout/chevron1"/>
    <dgm:cxn modelId="{82D6514F-DADF-4D1D-A7C6-74B3FC4DD37C}" type="presParOf" srcId="{39EF7D7B-2B33-4435-8C4B-DD986F107123}" destId="{682B4C05-C004-46CC-B420-918DDC18474C}" srcOrd="5" destOrd="0" presId="urn:microsoft.com/office/officeart/2005/8/layout/chevron1"/>
    <dgm:cxn modelId="{E328F4F1-D256-4064-873B-0283E57AC682}" type="presParOf" srcId="{39EF7D7B-2B33-4435-8C4B-DD986F107123}" destId="{90CEC047-5193-4E2E-9814-0638368DDA7C}" srcOrd="6" destOrd="0" presId="urn:microsoft.com/office/officeart/2005/8/layout/chevron1"/>
    <dgm:cxn modelId="{01EBD4D5-BE15-4567-AAC8-DA41BC708975}" type="presParOf" srcId="{39EF7D7B-2B33-4435-8C4B-DD986F107123}" destId="{D1AD6DBB-2051-49CD-9088-2626C0E260B3}" srcOrd="7" destOrd="0" presId="urn:microsoft.com/office/officeart/2005/8/layout/chevron1"/>
    <dgm:cxn modelId="{64ED5A12-7CE4-4271-BBE6-F28C1E0A2844}" type="presParOf" srcId="{39EF7D7B-2B33-4435-8C4B-DD986F107123}" destId="{EE3E476F-9D41-48BF-BB41-F542B0B48FA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2DCC7-37B0-4530-B365-CE16D4EFA6F7}">
      <dsp:nvSpPr>
        <dsp:cNvPr id="0" name=""/>
        <dsp:cNvSpPr/>
      </dsp:nvSpPr>
      <dsp:spPr>
        <a:xfrm>
          <a:off x="2567" y="1165277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Boundaries Defined</a:t>
          </a:r>
        </a:p>
      </dsp:txBody>
      <dsp:txXfrm>
        <a:off x="459544" y="1165277"/>
        <a:ext cx="1370930" cy="913953"/>
      </dsp:txXfrm>
    </dsp:sp>
    <dsp:sp modelId="{4DB4E159-4505-45BE-8596-A14DDC48FD12}">
      <dsp:nvSpPr>
        <dsp:cNvPr id="0" name=""/>
        <dsp:cNvSpPr/>
      </dsp:nvSpPr>
      <dsp:spPr>
        <a:xfrm>
          <a:off x="2058962" y="1165277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Why Set Boundaries?</a:t>
          </a:r>
        </a:p>
      </dsp:txBody>
      <dsp:txXfrm>
        <a:off x="2515939" y="1165277"/>
        <a:ext cx="1370930" cy="913953"/>
      </dsp:txXfrm>
    </dsp:sp>
    <dsp:sp modelId="{C4DC2400-3763-4F90-BF44-DEDB01A4659B}">
      <dsp:nvSpPr>
        <dsp:cNvPr id="0" name=""/>
        <dsp:cNvSpPr/>
      </dsp:nvSpPr>
      <dsp:spPr>
        <a:xfrm>
          <a:off x="4115358" y="1165277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Setting Boundaries</a:t>
          </a:r>
        </a:p>
      </dsp:txBody>
      <dsp:txXfrm>
        <a:off x="4572335" y="1165277"/>
        <a:ext cx="1370930" cy="913953"/>
      </dsp:txXfrm>
    </dsp:sp>
    <dsp:sp modelId="{90CEC047-5193-4E2E-9814-0638368DDA7C}">
      <dsp:nvSpPr>
        <dsp:cNvPr id="0" name=""/>
        <dsp:cNvSpPr/>
      </dsp:nvSpPr>
      <dsp:spPr>
        <a:xfrm>
          <a:off x="6171753" y="1165277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Communicating Boundaries</a:t>
          </a:r>
        </a:p>
      </dsp:txBody>
      <dsp:txXfrm>
        <a:off x="6628730" y="1165277"/>
        <a:ext cx="1370930" cy="913953"/>
      </dsp:txXfrm>
    </dsp:sp>
    <dsp:sp modelId="{EE3E476F-9D41-48BF-BB41-F542B0B48FA2}">
      <dsp:nvSpPr>
        <dsp:cNvPr id="0" name=""/>
        <dsp:cNvSpPr/>
      </dsp:nvSpPr>
      <dsp:spPr>
        <a:xfrm>
          <a:off x="8228148" y="1165277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Looking Ahead</a:t>
          </a:r>
        </a:p>
      </dsp:txBody>
      <dsp:txXfrm>
        <a:off x="8685125" y="1165277"/>
        <a:ext cx="1370930" cy="91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5DD8-09B0-0252-D9AB-C2948804E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77964-B60E-353A-4E54-B2E1E851C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11BBD-09A8-95A8-0F91-83153C05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BF2FC-2581-11CD-4D4D-027F47B9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BBE80-722A-4D1E-4EB8-96525D67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7DB5-5208-C2A9-FCD8-239B1597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F6DD6-E1E0-2E95-B07A-F809C2334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81D14-E46F-3A7F-C4DC-ED73B5E6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22950-3646-6332-C789-4B2403D3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07010-AEBB-A46C-DEDC-ADE1EBED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5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C22449-7934-B4DE-8C84-14C176DC7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54320-3AC0-419B-08EB-157E0CA8E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202FA-B6E5-6FFD-B58A-6651976E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A4B7A-CA25-10A4-5EDA-1A7E692C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4BC3F-32FA-919B-8326-1F563AAF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9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C0DE-FBDD-2B0F-1B75-6DD8272E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7056-22DF-90FC-6015-84E04A86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B9FF5-17C2-83B6-EF82-75FB87E6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6B6F-DD60-2D7F-3FE7-26D09119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0D6DF-B54E-6B52-39AE-CB1B7436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DD0ED-02BF-1154-CA51-9FF1E49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55D1C-6100-69C4-6F15-28F701722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9FB13-5329-383C-CBCD-0148CFD7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2AAC3-8872-91C5-E914-8533DABC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793AE-55AD-04AB-1131-4D05A940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5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084A-2722-E65B-50B4-FA6B4A1B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C240E-2F88-1EFC-A745-1839BA61C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7597A-104D-0479-327C-ACCB0F066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7040B-954E-8319-95EB-F33A1EFC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6EC31-F740-C553-2F8C-04D557D0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8691A-C1A1-C9E3-AC9C-C083FF52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2DA4-0C49-03D9-1076-1BDC97B9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D4CDC-709D-B64F-73F6-04BD15862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67FF8-7821-7366-7C29-9C34F5D50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35202-1EBA-055F-0F15-63B7EF792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C4EA4-9813-28D5-CD3D-FB60EB0B7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FA15E-54A3-AD8D-821E-65B1B576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14038-6799-2812-E750-D21FD2E0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52DFD-AB19-7BC0-C4DC-A282216C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6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F26C-E387-E3E2-B410-77ADFBEE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88E8C-5CE0-E029-C1E3-B6130D28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10A51-94AF-A27E-3BCE-3D9B2BB9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F41D8-3A34-1079-5798-64FCA448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0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7AC8B-B4DF-DF1D-1632-6CD34D1B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E66D7-A97D-6E62-0302-2C4056BE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3889-7DD0-674D-1A01-A5D61582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3A26-3BFF-9A92-B890-69E7247A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7DDB9-8E05-3EA4-1A6A-CB663920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69973-4116-9DED-34F3-6A24BE08B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FE2AD-B675-2198-AEA9-FAD65046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5085F-C5C7-F2C3-A9A2-B9D84E8D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C0023-6DE5-C47A-F4FF-703A29AC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9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6A05-6EB7-C574-3E27-096F1C7B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1EB3A-E7FE-CB30-4245-E5AB3AFEA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ADCA2-5C57-A9B7-C054-D805157EC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AA087-78EE-4A69-CB6F-53D26989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E1DA6-9AEE-8AB1-B56E-1545DD11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71F11-1E05-DB50-8C90-C419BE2C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42765-E055-ADFD-345F-57D629E8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8CF0D-8413-8AF0-702D-B4ADB7E48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6C008-30DD-D2B2-AAE9-8A2DD6F55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5901-7CC0-4707-BAF3-C330AC6578F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A0D61-EC91-C452-FC1A-C82C72D08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32A7E-C2D5-03F2-6995-18DD2C82F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AE7B9-B959-4DEA-A1FF-E2AC45A6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7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ositivepsychology.com/great-self-care-setting-healthy-boundari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ositivepsychology.com/great-self-care-setting-healthy-boundari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hs.berkeley.edu/sites/default/files/relationships_personal_boundarie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Personal Boundaries: What's Yours? | SheSaid">
            <a:extLst>
              <a:ext uri="{FF2B5EF4-FFF2-40B4-BE49-F238E27FC236}">
                <a16:creationId xmlns:a16="http://schemas.microsoft.com/office/drawing/2014/main" id="{DF942C57-8958-25ED-3298-9EC58DE34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/>
          <a:stretch/>
        </p:blipFill>
        <p:spPr bwMode="auto">
          <a:xfrm>
            <a:off x="1" y="3991138"/>
            <a:ext cx="4147930" cy="29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986CB8-E1DB-B6C5-EF9D-4A9B03E6F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Leading People Lunch &amp; Learn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1B41E-895B-F67B-A687-B49BF5A2F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Session 3 – Healthy Boundary Setting: Setting and Managing Expectations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 (CPT) Anna S. Page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August 2022</a:t>
            </a:r>
          </a:p>
          <a:p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22988-98C5-A6D8-58EC-DC0B1F8F65D4}"/>
              </a:ext>
            </a:extLst>
          </p:cNvPr>
          <p:cNvSpPr/>
          <p:nvPr/>
        </p:nvSpPr>
        <p:spPr>
          <a:xfrm>
            <a:off x="1258956" y="702365"/>
            <a:ext cx="9713843" cy="532737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00216"/>
            <a:ext cx="10515600" cy="906572"/>
          </a:xfrm>
        </p:spPr>
        <p:txBody>
          <a:bodyPr/>
          <a:lstStyle/>
          <a:p>
            <a:r>
              <a:rPr lang="en-US" dirty="0"/>
              <a:t>Setting Boundaries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AA19-9BD4-EA97-4340-229C44397CCB}"/>
              </a:ext>
            </a:extLst>
          </p:cNvPr>
          <p:cNvSpPr txBox="1"/>
          <p:nvPr/>
        </p:nvSpPr>
        <p:spPr>
          <a:xfrm>
            <a:off x="838200" y="1181124"/>
            <a:ext cx="1051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Generally: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Yourself (values, triggers, needs)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have a right to personal boundaries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line: physical, verbal, emotional, space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“okay” and “not okay”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Tell necessary parties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Express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the expert on you</a:t>
            </a:r>
          </a:p>
        </p:txBody>
      </p:sp>
    </p:spTree>
    <p:extLst>
      <p:ext uri="{BB962C8B-B14F-4D97-AF65-F5344CB8AC3E}">
        <p14:creationId xmlns:p14="http://schemas.microsoft.com/office/powerpoint/2010/main" val="312715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00216"/>
            <a:ext cx="10515600" cy="906572"/>
          </a:xfrm>
        </p:spPr>
        <p:txBody>
          <a:bodyPr/>
          <a:lstStyle/>
          <a:p>
            <a:r>
              <a:rPr lang="en-US" dirty="0"/>
              <a:t>Setting Boundaries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AA19-9BD4-EA97-4340-229C44397CCB}"/>
              </a:ext>
            </a:extLst>
          </p:cNvPr>
          <p:cNvSpPr txBox="1"/>
          <p:nvPr/>
        </p:nvSpPr>
        <p:spPr>
          <a:xfrm>
            <a:off x="838200" y="1181124"/>
            <a:ext cx="1051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Generally: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Yourself (values, triggers, needs)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have a right to personal boundaries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line: physical, verbal, emotional, space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“okay” and “not okay”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Tell necessary parties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Express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are the expert on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26048-A7B2-33FA-6AA9-76B6A2B6CBE3}"/>
              </a:ext>
            </a:extLst>
          </p:cNvPr>
          <p:cNvSpPr txBox="1"/>
          <p:nvPr/>
        </p:nvSpPr>
        <p:spPr>
          <a:xfrm>
            <a:off x="838200" y="6096119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Professionally: the above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Clear delineation and expectations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524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6E2478-88DD-82C7-5C37-ECCCCD96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407793"/>
            <a:ext cx="10515600" cy="906572"/>
          </a:xfrm>
        </p:spPr>
        <p:txBody>
          <a:bodyPr/>
          <a:lstStyle/>
          <a:p>
            <a:r>
              <a:rPr lang="en-US" dirty="0"/>
              <a:t>Setting Boundaries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7B711-66E8-FE57-67E0-F47225CB9691}"/>
              </a:ext>
            </a:extLst>
          </p:cNvPr>
          <p:cNvSpPr txBox="1"/>
          <p:nvPr/>
        </p:nvSpPr>
        <p:spPr>
          <a:xfrm>
            <a:off x="622852" y="1712603"/>
            <a:ext cx="11118573" cy="426956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are some examples of healthy boundaries that could be set in the workplace?</a:t>
            </a: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00216"/>
            <a:ext cx="10515600" cy="906572"/>
          </a:xfrm>
        </p:spPr>
        <p:txBody>
          <a:bodyPr/>
          <a:lstStyle/>
          <a:p>
            <a:r>
              <a:rPr lang="en-US" dirty="0"/>
              <a:t>Setting Boundaries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30F17-9605-5B82-6437-5367694C2B1D}"/>
              </a:ext>
            </a:extLst>
          </p:cNvPr>
          <p:cNvSpPr txBox="1"/>
          <p:nvPr/>
        </p:nvSpPr>
        <p:spPr>
          <a:xfrm>
            <a:off x="321365" y="1341687"/>
            <a:ext cx="2421835" cy="47748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Time: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64A0C-D20A-F907-A09A-66E0E55A37B0}"/>
              </a:ext>
            </a:extLst>
          </p:cNvPr>
          <p:cNvSpPr txBox="1"/>
          <p:nvPr/>
        </p:nvSpPr>
        <p:spPr>
          <a:xfrm>
            <a:off x="4427054" y="1342456"/>
            <a:ext cx="3337892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Communication: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DF5DA-3D61-F5DE-2A20-BEE1FD959D8C}"/>
              </a:ext>
            </a:extLst>
          </p:cNvPr>
          <p:cNvSpPr txBox="1"/>
          <p:nvPr/>
        </p:nvSpPr>
        <p:spPr>
          <a:xfrm>
            <a:off x="8536054" y="1349597"/>
            <a:ext cx="280614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Prioritization: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5197D-B057-BAFA-D5A9-F48C4D48D8BE}"/>
              </a:ext>
            </a:extLst>
          </p:cNvPr>
          <p:cNvSpPr txBox="1"/>
          <p:nvPr/>
        </p:nvSpPr>
        <p:spPr>
          <a:xfrm>
            <a:off x="8536054" y="3790167"/>
            <a:ext cx="2806147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Relationships: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A08170-82EB-4E54-988A-AE4A00D0AB5E}"/>
              </a:ext>
            </a:extLst>
          </p:cNvPr>
          <p:cNvSpPr txBox="1"/>
          <p:nvPr/>
        </p:nvSpPr>
        <p:spPr>
          <a:xfrm>
            <a:off x="321365" y="3790168"/>
            <a:ext cx="3256722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Personal Space: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10E1A-BA56-D398-78A3-72D5F80DC668}"/>
              </a:ext>
            </a:extLst>
          </p:cNvPr>
          <p:cNvSpPr txBox="1"/>
          <p:nvPr/>
        </p:nvSpPr>
        <p:spPr>
          <a:xfrm>
            <a:off x="409160" y="1905506"/>
            <a:ext cx="2246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Hours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11E11-7658-F0C1-9E76-E7C2F13FC868}"/>
              </a:ext>
            </a:extLst>
          </p:cNvPr>
          <p:cNvSpPr txBox="1"/>
          <p:nvPr/>
        </p:nvSpPr>
        <p:spPr>
          <a:xfrm>
            <a:off x="4427054" y="1905506"/>
            <a:ext cx="3498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Norms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Channels/Hierarchy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Availability (phone, emails)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Signature Block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Topics of discussion/Language used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Systematize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Autoresponder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25C15-1258-5E32-166B-10C6602E0E53}"/>
              </a:ext>
            </a:extLst>
          </p:cNvPr>
          <p:cNvSpPr txBox="1"/>
          <p:nvPr/>
        </p:nvSpPr>
        <p:spPr>
          <a:xfrm>
            <a:off x="8536054" y="1819174"/>
            <a:ext cx="3498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Manage your plate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Honesty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6D55B5-5774-0500-200C-8C498448085C}"/>
              </a:ext>
            </a:extLst>
          </p:cNvPr>
          <p:cNvSpPr txBox="1"/>
          <p:nvPr/>
        </p:nvSpPr>
        <p:spPr>
          <a:xfrm>
            <a:off x="409160" y="4388870"/>
            <a:ext cx="316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Turn off phone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leave/break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E0B85-8E88-07C9-B370-D34F91E68C3F}"/>
              </a:ext>
            </a:extLst>
          </p:cNvPr>
          <p:cNvSpPr txBox="1"/>
          <p:nvPr/>
        </p:nvSpPr>
        <p:spPr>
          <a:xfrm>
            <a:off x="8536054" y="4388870"/>
            <a:ext cx="3168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Delineate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Customs &amp; Courtesies</a:t>
            </a:r>
          </a:p>
        </p:txBody>
      </p:sp>
    </p:spTree>
    <p:extLst>
      <p:ext uri="{BB962C8B-B14F-4D97-AF65-F5344CB8AC3E}">
        <p14:creationId xmlns:p14="http://schemas.microsoft.com/office/powerpoint/2010/main" val="119696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00216"/>
            <a:ext cx="10515600" cy="906572"/>
          </a:xfrm>
        </p:spPr>
        <p:txBody>
          <a:bodyPr/>
          <a:lstStyle/>
          <a:p>
            <a:r>
              <a:rPr lang="en-US" dirty="0"/>
              <a:t>Setting Boundaries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AA19-9BD4-EA97-4340-229C44397CCB}"/>
              </a:ext>
            </a:extLst>
          </p:cNvPr>
          <p:cNvSpPr txBox="1"/>
          <p:nvPr/>
        </p:nvSpPr>
        <p:spPr>
          <a:xfrm>
            <a:off x="838200" y="1206788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Tools: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Both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Doctrine/Regulations/Policies</a:t>
            </a:r>
          </a:p>
          <a:p>
            <a:pPr marL="457200" indent="-457200">
              <a:buAutoNum type="arabicParenBoth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Programs: EO, SHARP, IG</a:t>
            </a:r>
          </a:p>
          <a:p>
            <a:pPr marL="457200" indent="-457200">
              <a:buAutoNum type="arabicParenBoth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Army Values</a:t>
            </a:r>
          </a:p>
          <a:p>
            <a:pPr marL="457200" indent="-457200">
              <a:buAutoNum type="arabicParenBoth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Personal Code of Ethics/Values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26048-A7B2-33FA-6AA9-76B6A2B6CBE3}"/>
              </a:ext>
            </a:extLst>
          </p:cNvPr>
          <p:cNvSpPr txBox="1"/>
          <p:nvPr/>
        </p:nvSpPr>
        <p:spPr>
          <a:xfrm>
            <a:off x="838200" y="5138267"/>
            <a:ext cx="10293626" cy="10772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How do you think these tools help us establish healthy boundaries?</a:t>
            </a:r>
          </a:p>
        </p:txBody>
      </p:sp>
    </p:spTree>
    <p:extLst>
      <p:ext uri="{BB962C8B-B14F-4D97-AF65-F5344CB8AC3E}">
        <p14:creationId xmlns:p14="http://schemas.microsoft.com/office/powerpoint/2010/main" val="248724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00216"/>
            <a:ext cx="10515600" cy="906572"/>
          </a:xfrm>
        </p:spPr>
        <p:txBody>
          <a:bodyPr/>
          <a:lstStyle/>
          <a:p>
            <a:r>
              <a:rPr lang="en-US" dirty="0"/>
              <a:t>Communicating Boundaries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AA19-9BD4-EA97-4340-229C44397CCB}"/>
              </a:ext>
            </a:extLst>
          </p:cNvPr>
          <p:cNvSpPr txBox="1"/>
          <p:nvPr/>
        </p:nvSpPr>
        <p:spPr>
          <a:xfrm>
            <a:off x="321365" y="1206788"/>
            <a:ext cx="11506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Coordinate with whoever needs to approve your flow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Post signs/publicize how to reach you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 signature block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Openly discuss your boundaries with your boss, coworkers, subordinates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Communicate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 and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important to you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26048-A7B2-33FA-6AA9-76B6A2B6CBE3}"/>
              </a:ext>
            </a:extLst>
          </p:cNvPr>
          <p:cNvSpPr txBox="1"/>
          <p:nvPr/>
        </p:nvSpPr>
        <p:spPr>
          <a:xfrm>
            <a:off x="321365" y="4892046"/>
            <a:ext cx="11506199" cy="1569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What do you think are some effective ways that you could communicate your boundaries in your personal and professional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761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gure Crossing Aothers Line">
            <a:extLst>
              <a:ext uri="{FF2B5EF4-FFF2-40B4-BE49-F238E27FC236}">
                <a16:creationId xmlns:a16="http://schemas.microsoft.com/office/drawing/2014/main" id="{06B2AE18-5EC7-DC20-0DD5-6683777DA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61" y="4519768"/>
            <a:ext cx="2262887" cy="22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00216"/>
            <a:ext cx="10515600" cy="906572"/>
          </a:xfrm>
        </p:spPr>
        <p:txBody>
          <a:bodyPr/>
          <a:lstStyle/>
          <a:p>
            <a:r>
              <a:rPr lang="en-US" dirty="0"/>
              <a:t>Communicating Boundaries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FAA19-9BD4-EA97-4340-229C44397CCB}"/>
              </a:ext>
            </a:extLst>
          </p:cNvPr>
          <p:cNvSpPr txBox="1"/>
          <p:nvPr/>
        </p:nvSpPr>
        <p:spPr>
          <a:xfrm>
            <a:off x="596348" y="1206788"/>
            <a:ext cx="1123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Responding when our boundaries are crossed: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8AF5A-C226-80AD-9A14-39D0CB2ACA04}"/>
              </a:ext>
            </a:extLst>
          </p:cNvPr>
          <p:cNvSpPr txBox="1"/>
          <p:nvPr/>
        </p:nvSpPr>
        <p:spPr>
          <a:xfrm>
            <a:off x="655982" y="2103587"/>
            <a:ext cx="2365513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Necessity: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E6E34D-E8CC-5BF7-3A2E-7331CF1BD710}"/>
              </a:ext>
            </a:extLst>
          </p:cNvPr>
          <p:cNvSpPr txBox="1"/>
          <p:nvPr/>
        </p:nvSpPr>
        <p:spPr>
          <a:xfrm>
            <a:off x="4913243" y="2103586"/>
            <a:ext cx="2365513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Accidentally: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72451-7685-D0D0-C309-1246DDBF7166}"/>
              </a:ext>
            </a:extLst>
          </p:cNvPr>
          <p:cNvSpPr txBox="1"/>
          <p:nvPr/>
        </p:nvSpPr>
        <p:spPr>
          <a:xfrm>
            <a:off x="9170504" y="2048417"/>
            <a:ext cx="2365513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Purposefully: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393FB-6E5B-B7B4-B683-F3BE1521B58A}"/>
              </a:ext>
            </a:extLst>
          </p:cNvPr>
          <p:cNvSpPr txBox="1"/>
          <p:nvPr/>
        </p:nvSpPr>
        <p:spPr>
          <a:xfrm>
            <a:off x="321365" y="2698135"/>
            <a:ext cx="38365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Sometimes necessary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Engage coping strategies/self-care after mission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Discern w/ boss emergency vs. perceived emergency (as appropriate)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you are asking someone to violate boundaries, be courteous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D62C7-0FB3-724E-1404-46A2715A2AC4}"/>
              </a:ext>
            </a:extLst>
          </p:cNvPr>
          <p:cNvSpPr txBox="1"/>
          <p:nvPr/>
        </p:nvSpPr>
        <p:spPr>
          <a:xfrm>
            <a:off x="4671391" y="2698135"/>
            <a:ext cx="3836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Accidents happen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Breathe, slow down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Address boundary violation right away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Communicate your boundary and ensure clarity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99EC94-8ED5-4C2F-C867-E3A5E2FF27BA}"/>
              </a:ext>
            </a:extLst>
          </p:cNvPr>
          <p:cNvSpPr txBox="1"/>
          <p:nvPr/>
        </p:nvSpPr>
        <p:spPr>
          <a:xfrm>
            <a:off x="8918713" y="2565251"/>
            <a:ext cx="29519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Repeated violations =/= accident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Communicate &amp; document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Engage help (report, as feel is needed)</a:t>
            </a:r>
          </a:p>
        </p:txBody>
      </p:sp>
    </p:spTree>
    <p:extLst>
      <p:ext uri="{BB962C8B-B14F-4D97-AF65-F5344CB8AC3E}">
        <p14:creationId xmlns:p14="http://schemas.microsoft.com/office/powerpoint/2010/main" val="366623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9" y="134451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61CC7-1671-C183-53FC-271F6101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3" y="1478755"/>
            <a:ext cx="4767469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Takeaways x 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session: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 Teams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 September, 1200-1300 GMT +2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Empathy: Knowing Your Soldiers, Knowing Yourself, and Building Trust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E6C993-B060-38AD-F5C9-AEA5AA85E6D3}"/>
              </a:ext>
            </a:extLst>
          </p:cNvPr>
          <p:cNvSpPr txBox="1">
            <a:spLocks/>
          </p:cNvSpPr>
          <p:nvPr/>
        </p:nvSpPr>
        <p:spPr>
          <a:xfrm>
            <a:off x="6096000" y="1253331"/>
            <a:ext cx="5283719" cy="4351338"/>
          </a:xfrm>
          <a:prstGeom prst="rect">
            <a:avLst/>
          </a:prstGeom>
          <a:ln w="762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083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8" y="247094"/>
            <a:ext cx="10515600" cy="87271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BA4848B-5C3D-925F-A55A-DF7E8FA0D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661241"/>
              </p:ext>
            </p:extLst>
          </p:nvPr>
        </p:nvGraphicFramePr>
        <p:xfrm>
          <a:off x="838200" y="572118"/>
          <a:ext cx="10515600" cy="324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9E41D58-0B88-8060-85CE-78E15223C89B}"/>
              </a:ext>
            </a:extLst>
          </p:cNvPr>
          <p:cNvSpPr txBox="1">
            <a:spLocks/>
          </p:cNvSpPr>
          <p:nvPr/>
        </p:nvSpPr>
        <p:spPr>
          <a:xfrm>
            <a:off x="531613" y="29287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Norms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417875-9790-E776-2083-88694B53D411}"/>
              </a:ext>
            </a:extLst>
          </p:cNvPr>
          <p:cNvSpPr txBox="1">
            <a:spLocks/>
          </p:cNvSpPr>
          <p:nvPr/>
        </p:nvSpPr>
        <p:spPr>
          <a:xfrm>
            <a:off x="334618" y="3153845"/>
            <a:ext cx="10406007" cy="3457061"/>
          </a:xfrm>
          <a:prstGeom prst="rect">
            <a:avLst/>
          </a:prstGeom>
          <a:ln w="762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marR="0" lvl="1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arenBoth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 (self, others)</a:t>
            </a:r>
          </a:p>
          <a:p>
            <a:pPr marL="1200150" marR="0" lvl="1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arenBoth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Participation (3 takeaways)</a:t>
            </a:r>
          </a:p>
          <a:p>
            <a:pPr marL="1200150" marR="0" lvl="1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arenBoth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Willingness to Learn</a:t>
            </a:r>
          </a:p>
        </p:txBody>
      </p:sp>
    </p:spTree>
    <p:extLst>
      <p:ext uri="{BB962C8B-B14F-4D97-AF65-F5344CB8AC3E}">
        <p14:creationId xmlns:p14="http://schemas.microsoft.com/office/powerpoint/2010/main" val="182736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6E2478-88DD-82C7-5C37-ECCCCD96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407793"/>
            <a:ext cx="10515600" cy="906572"/>
          </a:xfrm>
        </p:spPr>
        <p:txBody>
          <a:bodyPr/>
          <a:lstStyle/>
          <a:p>
            <a:r>
              <a:rPr lang="en-US" dirty="0"/>
              <a:t>Word Association: Boundaries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7B711-66E8-FE57-67E0-F47225CB9691}"/>
              </a:ext>
            </a:extLst>
          </p:cNvPr>
          <p:cNvSpPr txBox="1"/>
          <p:nvPr/>
        </p:nvSpPr>
        <p:spPr>
          <a:xfrm>
            <a:off x="622852" y="1976067"/>
            <a:ext cx="11118573" cy="37426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comes to mind when you hear the word boundary? What do you think a boundary is, and what do you think a boundary isn’t?</a:t>
            </a: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7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4E98B8B0-573C-43DD-85FE-31433D570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ron Entry Gate Prices Wrought Iron Steel Gates Steel Gates For Home - Gates  - AliExpress">
            <a:extLst>
              <a:ext uri="{FF2B5EF4-FFF2-40B4-BE49-F238E27FC236}">
                <a16:creationId xmlns:a16="http://schemas.microsoft.com/office/drawing/2014/main" id="{D33F5196-609F-5104-0020-480B237D2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r="7259" b="1"/>
          <a:stretch/>
        </p:blipFill>
        <p:spPr bwMode="auto">
          <a:xfrm>
            <a:off x="20" y="10"/>
            <a:ext cx="7642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6E2478-88DD-82C7-5C37-ECCCCD96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Word Association: Boundaries</a:t>
            </a:r>
          </a:p>
        </p:txBody>
      </p:sp>
      <p:pic>
        <p:nvPicPr>
          <p:cNvPr id="2054" name="Picture 6" descr="JD Builders Lancashire North West: Garden Walls - We provide building walls  for households, the design of your preferred wall is endless as we can build  it to suit your needs.">
            <a:extLst>
              <a:ext uri="{FF2B5EF4-FFF2-40B4-BE49-F238E27FC236}">
                <a16:creationId xmlns:a16="http://schemas.microsoft.com/office/drawing/2014/main" id="{8A48D015-7444-66D5-DBE8-7C92A605B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 r="1" b="3845"/>
          <a:stretch/>
        </p:blipFill>
        <p:spPr bwMode="auto">
          <a:xfrm>
            <a:off x="7720049" y="10"/>
            <a:ext cx="4471952" cy="22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Rectangle 206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370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070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7B711-66E8-FE57-67E0-F47225CB9691}"/>
              </a:ext>
            </a:extLst>
          </p:cNvPr>
          <p:cNvSpPr txBox="1"/>
          <p:nvPr/>
        </p:nvSpPr>
        <p:spPr>
          <a:xfrm>
            <a:off x="3364992" y="4151376"/>
            <a:ext cx="3319272" cy="192024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comes to mind when you hear the word boundary? What do you think a boundary is, and what do you think a boundary isn’t?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Will the Poland-Belarus Border Emergency Become Permanent?">
            <a:extLst>
              <a:ext uri="{FF2B5EF4-FFF2-40B4-BE49-F238E27FC236}">
                <a16:creationId xmlns:a16="http://schemas.microsoft.com/office/drawing/2014/main" id="{3A39869D-31DD-EF35-286D-422F064FA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r="1" b="11209"/>
          <a:stretch/>
        </p:blipFill>
        <p:spPr bwMode="auto">
          <a:xfrm>
            <a:off x="7720049" y="2308860"/>
            <a:ext cx="4471952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nd the Gap (komunikat dźwiękowy) – Wikipedia, wolna encyklopedia">
            <a:extLst>
              <a:ext uri="{FF2B5EF4-FFF2-40B4-BE49-F238E27FC236}">
                <a16:creationId xmlns:a16="http://schemas.microsoft.com/office/drawing/2014/main" id="{EF3DBD58-DAA1-DC69-2173-99726AE4B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r="1" b="16099"/>
          <a:stretch/>
        </p:blipFill>
        <p:spPr bwMode="auto">
          <a:xfrm>
            <a:off x="7720049" y="4617720"/>
            <a:ext cx="4471957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6D0121-ACF3-80F6-C98D-DF0F6A4114B8}"/>
              </a:ext>
            </a:extLst>
          </p:cNvPr>
          <p:cNvSpPr/>
          <p:nvPr/>
        </p:nvSpPr>
        <p:spPr>
          <a:xfrm>
            <a:off x="508370" y="4381225"/>
            <a:ext cx="128016" cy="12870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4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00216"/>
            <a:ext cx="10515600" cy="906572"/>
          </a:xfrm>
        </p:spPr>
        <p:txBody>
          <a:bodyPr/>
          <a:lstStyle/>
          <a:p>
            <a:r>
              <a:rPr lang="en-US" dirty="0"/>
              <a:t>Boundaries: What are they?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A7D67-4350-833E-7566-8BC5A8018ADA}"/>
              </a:ext>
            </a:extLst>
          </p:cNvPr>
          <p:cNvSpPr txBox="1"/>
          <p:nvPr/>
        </p:nvSpPr>
        <p:spPr>
          <a:xfrm>
            <a:off x="760192" y="1425336"/>
            <a:ext cx="10377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Healthy Boundaries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physical, mental, and emotional limits that are set to ensure mental and emotional stability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protect ourselves from being manipulated, used, or violated by others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(paraphrased by </a:t>
            </a:r>
            <a:r>
              <a:rPr lang="en-US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Prism Health North Texas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n.d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Boundaries &amp; integrity | Earth Ethos">
            <a:extLst>
              <a:ext uri="{FF2B5EF4-FFF2-40B4-BE49-F238E27FC236}">
                <a16:creationId xmlns:a16="http://schemas.microsoft.com/office/drawing/2014/main" id="{7250DCB0-7F5F-59B8-388C-61DD5B34B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3" b="12257"/>
          <a:stretch/>
        </p:blipFill>
        <p:spPr bwMode="auto">
          <a:xfrm>
            <a:off x="3945594" y="2799732"/>
            <a:ext cx="7483201" cy="37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402E6-A22B-C452-523D-318B44883DC4}"/>
              </a:ext>
            </a:extLst>
          </p:cNvPr>
          <p:cNvSpPr txBox="1"/>
          <p:nvPr/>
        </p:nvSpPr>
        <p:spPr>
          <a:xfrm>
            <a:off x="760192" y="3213544"/>
            <a:ext cx="2610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Intimate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7461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00216"/>
            <a:ext cx="10515600" cy="906572"/>
          </a:xfrm>
        </p:spPr>
        <p:txBody>
          <a:bodyPr/>
          <a:lstStyle/>
          <a:p>
            <a:r>
              <a:rPr lang="en-US" dirty="0"/>
              <a:t>Boundaries: What are they?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A7D67-4350-833E-7566-8BC5A8018ADA}"/>
              </a:ext>
            </a:extLst>
          </p:cNvPr>
          <p:cNvSpPr txBox="1"/>
          <p:nvPr/>
        </p:nvSpPr>
        <p:spPr>
          <a:xfrm>
            <a:off x="760192" y="1425336"/>
            <a:ext cx="10377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Healthy Boundaries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physical, mental, and emotional limits that are set to ensure mental and emotional stability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protect ourselves from being manipulated, used, or violated by others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(paraphrased by </a:t>
            </a:r>
            <a:r>
              <a:rPr lang="en-US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Prism Health North Texas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n.d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Boundaries &amp; integrity | Earth Ethos">
            <a:extLst>
              <a:ext uri="{FF2B5EF4-FFF2-40B4-BE49-F238E27FC236}">
                <a16:creationId xmlns:a16="http://schemas.microsoft.com/office/drawing/2014/main" id="{4AE9D9FC-42A0-3DEE-799C-EF6B55FE3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3" b="12257"/>
          <a:stretch/>
        </p:blipFill>
        <p:spPr bwMode="auto">
          <a:xfrm>
            <a:off x="3945594" y="2799732"/>
            <a:ext cx="7483201" cy="37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9D4AA9-1963-38D4-CC6A-ACD009E49847}"/>
              </a:ext>
            </a:extLst>
          </p:cNvPr>
          <p:cNvSpPr/>
          <p:nvPr/>
        </p:nvSpPr>
        <p:spPr>
          <a:xfrm>
            <a:off x="3662481" y="2799732"/>
            <a:ext cx="1987826" cy="3402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1875FF1-CF82-CEC5-2DE2-E7C8DE7DB00F}"/>
              </a:ext>
            </a:extLst>
          </p:cNvPr>
          <p:cNvSpPr/>
          <p:nvPr/>
        </p:nvSpPr>
        <p:spPr>
          <a:xfrm>
            <a:off x="3375751" y="2994996"/>
            <a:ext cx="583096" cy="556587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08BF3B5-9F10-719A-BFE7-A5E5D07475E1}"/>
              </a:ext>
            </a:extLst>
          </p:cNvPr>
          <p:cNvSpPr/>
          <p:nvPr/>
        </p:nvSpPr>
        <p:spPr>
          <a:xfrm>
            <a:off x="2787837" y="2799732"/>
            <a:ext cx="583096" cy="340228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0DF49-8535-589E-B2F4-3BF9DAFED2B6}"/>
              </a:ext>
            </a:extLst>
          </p:cNvPr>
          <p:cNvSpPr txBox="1"/>
          <p:nvPr/>
        </p:nvSpPr>
        <p:spPr>
          <a:xfrm>
            <a:off x="468644" y="3069713"/>
            <a:ext cx="26107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Valuing own opinion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compromising on values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Appropriate level of sharing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Knowing own needs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communication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Accepting others’ boundaries</a:t>
            </a:r>
          </a:p>
        </p:txBody>
      </p:sp>
    </p:spTree>
    <p:extLst>
      <p:ext uri="{BB962C8B-B14F-4D97-AF65-F5344CB8AC3E}">
        <p14:creationId xmlns:p14="http://schemas.microsoft.com/office/powerpoint/2010/main" val="76305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DD9C-5FC5-5288-9C51-A370325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00216"/>
            <a:ext cx="10515600" cy="906572"/>
          </a:xfrm>
        </p:spPr>
        <p:txBody>
          <a:bodyPr/>
          <a:lstStyle/>
          <a:p>
            <a:r>
              <a:rPr lang="en-US" dirty="0"/>
              <a:t>Boundaries: What are they?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A7D67-4350-833E-7566-8BC5A8018ADA}"/>
              </a:ext>
            </a:extLst>
          </p:cNvPr>
          <p:cNvSpPr txBox="1"/>
          <p:nvPr/>
        </p:nvSpPr>
        <p:spPr>
          <a:xfrm>
            <a:off x="733688" y="1478345"/>
            <a:ext cx="103770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Boundaries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“the limits and rules we set for ourselves within relationships”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Berkeley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Boundaries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“the limits and rules we set for ourselves within [working] relationships” + the “limits to the relationship between ourselves in a professional role and the person(s) for whom we are responsible”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DAE73-A5E2-BDA8-BA36-1A07B17068DF}"/>
              </a:ext>
            </a:extLst>
          </p:cNvPr>
          <p:cNvCxnSpPr>
            <a:stCxn id="5" idx="2"/>
          </p:cNvCxnSpPr>
          <p:nvPr/>
        </p:nvCxnSpPr>
        <p:spPr>
          <a:xfrm flipH="1">
            <a:off x="5922215" y="4371445"/>
            <a:ext cx="1" cy="173780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F328AC-3C93-46D7-8576-6747D3081934}"/>
              </a:ext>
            </a:extLst>
          </p:cNvPr>
          <p:cNvCxnSpPr/>
          <p:nvPr/>
        </p:nvCxnSpPr>
        <p:spPr>
          <a:xfrm>
            <a:off x="5922214" y="6109252"/>
            <a:ext cx="200258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3A0B6D-9CBC-BEE6-26D5-50BEEDCACF59}"/>
              </a:ext>
            </a:extLst>
          </p:cNvPr>
          <p:cNvCxnSpPr/>
          <p:nvPr/>
        </p:nvCxnSpPr>
        <p:spPr>
          <a:xfrm>
            <a:off x="5922215" y="4962939"/>
            <a:ext cx="200258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D1FAD4-5EE8-10CE-F312-35AE357F3592}"/>
              </a:ext>
            </a:extLst>
          </p:cNvPr>
          <p:cNvSpPr txBox="1"/>
          <p:nvPr/>
        </p:nvSpPr>
        <p:spPr>
          <a:xfrm>
            <a:off x="8070574" y="4734410"/>
            <a:ext cx="314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yourself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F42EA3-D5EC-79EA-8561-2C5E9991D2A4}"/>
              </a:ext>
            </a:extLst>
          </p:cNvPr>
          <p:cNvSpPr txBox="1"/>
          <p:nvPr/>
        </p:nvSpPr>
        <p:spPr>
          <a:xfrm>
            <a:off x="8070573" y="5878419"/>
            <a:ext cx="314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those for whom responsible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50BC79F-C11F-9CBF-EF63-2A12AD962E69}"/>
              </a:ext>
            </a:extLst>
          </p:cNvPr>
          <p:cNvSpPr/>
          <p:nvPr/>
        </p:nvSpPr>
        <p:spPr>
          <a:xfrm rot="18957602">
            <a:off x="2101224" y="4791622"/>
            <a:ext cx="1749284" cy="387700"/>
          </a:xfrm>
          <a:prstGeom prst="rightArrow">
            <a:avLst>
              <a:gd name="adj1" fmla="val 40496"/>
              <a:gd name="adj2" fmla="val 14716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6EE3E6-76FF-8612-1695-FBD398865916}"/>
              </a:ext>
            </a:extLst>
          </p:cNvPr>
          <p:cNvSpPr txBox="1"/>
          <p:nvPr/>
        </p:nvSpPr>
        <p:spPr>
          <a:xfrm>
            <a:off x="566537" y="5478309"/>
            <a:ext cx="1891001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focusing here</a:t>
            </a:r>
          </a:p>
        </p:txBody>
      </p:sp>
    </p:spTree>
    <p:extLst>
      <p:ext uri="{BB962C8B-B14F-4D97-AF65-F5344CB8AC3E}">
        <p14:creationId xmlns:p14="http://schemas.microsoft.com/office/powerpoint/2010/main" val="355710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6E2478-88DD-82C7-5C37-ECCCCD96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407793"/>
            <a:ext cx="10515600" cy="906572"/>
          </a:xfrm>
        </p:spPr>
        <p:txBody>
          <a:bodyPr/>
          <a:lstStyle/>
          <a:p>
            <a:r>
              <a:rPr lang="en-US" dirty="0"/>
              <a:t>Why Boundaries?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7B711-66E8-FE57-67E0-F47225CB9691}"/>
              </a:ext>
            </a:extLst>
          </p:cNvPr>
          <p:cNvSpPr txBox="1"/>
          <p:nvPr/>
        </p:nvSpPr>
        <p:spPr>
          <a:xfrm>
            <a:off x="622852" y="1712600"/>
            <a:ext cx="11118573" cy="426956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 you think knowing and communicating our own boundaries is important?</a:t>
            </a: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3200" b="1" i="1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1BE1F2B-C2F4-8AD8-DD17-6709A1FE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5" y="300216"/>
            <a:ext cx="10515600" cy="906572"/>
          </a:xfrm>
        </p:spPr>
        <p:txBody>
          <a:bodyPr/>
          <a:lstStyle/>
          <a:p>
            <a:r>
              <a:rPr lang="en-US" dirty="0"/>
              <a:t>Why Boundaries?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0835C-B3BB-A873-6DCC-599CA7491062}"/>
              </a:ext>
            </a:extLst>
          </p:cNvPr>
          <p:cNvSpPr txBox="1"/>
          <p:nvPr/>
        </p:nvSpPr>
        <p:spPr>
          <a:xfrm>
            <a:off x="907773" y="1078443"/>
            <a:ext cx="10376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“When we fail to set boundaries and hold people accountable, we feel used and mistreated.”  ―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Brené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7A131-69AE-BD7A-AF5A-2D7E7CE5E9BA}"/>
              </a:ext>
            </a:extLst>
          </p:cNvPr>
          <p:cNvSpPr txBox="1"/>
          <p:nvPr/>
        </p:nvSpPr>
        <p:spPr>
          <a:xfrm>
            <a:off x="7755834" y="2200980"/>
            <a:ext cx="308113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Healthy Boundaries: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C8745-EDF0-4ECA-2209-6B6A495B790A}"/>
              </a:ext>
            </a:extLst>
          </p:cNvPr>
          <p:cNvSpPr txBox="1"/>
          <p:nvPr/>
        </p:nvSpPr>
        <p:spPr>
          <a:xfrm>
            <a:off x="907773" y="2200980"/>
            <a:ext cx="3081131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Poor Boundaries: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120AE-3116-86C9-D340-FFD8D9450BF8}"/>
              </a:ext>
            </a:extLst>
          </p:cNvPr>
          <p:cNvSpPr txBox="1"/>
          <p:nvPr/>
        </p:nvSpPr>
        <p:spPr>
          <a:xfrm>
            <a:off x="636103" y="3123592"/>
            <a:ext cx="3624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Mismanaged priorities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Unclear expectations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Poor communication and/or misunderstanding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Resentment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Poor overall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Unnecessary stress &amp; potential for burnout, quitting, existential harm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01438-7626-F97A-22DE-1F05D1941317}"/>
              </a:ext>
            </a:extLst>
          </p:cNvPr>
          <p:cNvSpPr txBox="1"/>
          <p:nvPr/>
        </p:nvSpPr>
        <p:spPr>
          <a:xfrm>
            <a:off x="7484162" y="3123592"/>
            <a:ext cx="42837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Appropriate behavior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Effective communication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Efficient working conditions and increased focused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Expectation Management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Clearly delineated relationships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Mitigated stress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Mission Command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82446F3-C339-8AD2-EE46-A0AF723CC8BC}"/>
              </a:ext>
            </a:extLst>
          </p:cNvPr>
          <p:cNvSpPr/>
          <p:nvPr/>
        </p:nvSpPr>
        <p:spPr>
          <a:xfrm>
            <a:off x="2212284" y="2714266"/>
            <a:ext cx="472107" cy="460947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25CE58C-C926-4CAB-06C7-62D27DE939BD}"/>
              </a:ext>
            </a:extLst>
          </p:cNvPr>
          <p:cNvSpPr/>
          <p:nvPr/>
        </p:nvSpPr>
        <p:spPr>
          <a:xfrm>
            <a:off x="9060345" y="2723597"/>
            <a:ext cx="472107" cy="460947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7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823</Words>
  <Application>Microsoft Office PowerPoint</Application>
  <PresentationFormat>Widescreen</PresentationFormat>
  <Paragraphs>168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People Leading People Lunch &amp; Learn Series</vt:lpstr>
      <vt:lpstr>Outline</vt:lpstr>
      <vt:lpstr>Word Association: Boundaries</vt:lpstr>
      <vt:lpstr>Word Association: Boundaries</vt:lpstr>
      <vt:lpstr>Boundaries: What are they?</vt:lpstr>
      <vt:lpstr>Boundaries: What are they?</vt:lpstr>
      <vt:lpstr>Boundaries: What are they?</vt:lpstr>
      <vt:lpstr>Why Boundaries?</vt:lpstr>
      <vt:lpstr>Why Boundaries?</vt:lpstr>
      <vt:lpstr>Setting Boundaries</vt:lpstr>
      <vt:lpstr>Setting Boundaries</vt:lpstr>
      <vt:lpstr>Setting Boundaries</vt:lpstr>
      <vt:lpstr>Setting Boundaries</vt:lpstr>
      <vt:lpstr>Setting Boundaries</vt:lpstr>
      <vt:lpstr>Communicating Boundaries</vt:lpstr>
      <vt:lpstr>Communicating Boundaries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Page</dc:creator>
  <cp:lastModifiedBy>Anna Page</cp:lastModifiedBy>
  <cp:revision>34</cp:revision>
  <dcterms:created xsi:type="dcterms:W3CDTF">2022-06-09T04:49:10Z</dcterms:created>
  <dcterms:modified xsi:type="dcterms:W3CDTF">2022-08-18T12:28:41Z</dcterms:modified>
</cp:coreProperties>
</file>