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8" r:id="rId11"/>
    <p:sldId id="277" r:id="rId12"/>
    <p:sldId id="279" r:id="rId13"/>
    <p:sldId id="280" r:id="rId14"/>
    <p:sldId id="281" r:id="rId15"/>
    <p:sldId id="282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B15"/>
    <a:srgbClr val="FFD5D5"/>
    <a:srgbClr val="F7F7F7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3" d="100"/>
          <a:sy n="53" d="100"/>
        </p:scale>
        <p:origin x="141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0C2300-BF24-43FA-8750-C63CB49272B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DE552F7-1E49-4374-99D9-429B9B99C4CC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Burnout Defined</a:t>
          </a:r>
        </a:p>
      </dgm:t>
    </dgm:pt>
    <dgm:pt modelId="{53E82FEA-C7EA-46AD-8DB5-119727F26B36}" type="parTrans" cxnId="{4F42568E-2852-4589-B845-8432627D39A4}">
      <dgm:prSet/>
      <dgm:spPr/>
      <dgm:t>
        <a:bodyPr/>
        <a:lstStyle/>
        <a:p>
          <a:endParaRPr lang="en-US"/>
        </a:p>
      </dgm:t>
    </dgm:pt>
    <dgm:pt modelId="{9E151E53-9EB2-4887-A768-5FBA857BC220}" type="sibTrans" cxnId="{4F42568E-2852-4589-B845-8432627D39A4}">
      <dgm:prSet/>
      <dgm:spPr/>
      <dgm:t>
        <a:bodyPr/>
        <a:lstStyle/>
        <a:p>
          <a:endParaRPr lang="en-US"/>
        </a:p>
      </dgm:t>
    </dgm:pt>
    <dgm:pt modelId="{9E3718ED-42C5-4DF0-83CE-5A67F676592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Signs of Burnout</a:t>
          </a:r>
        </a:p>
      </dgm:t>
    </dgm:pt>
    <dgm:pt modelId="{D09E2A07-E853-4ADA-96E2-0955509A5F82}" type="parTrans" cxnId="{771AF157-69F8-4B36-A993-3476243E4CB3}">
      <dgm:prSet/>
      <dgm:spPr/>
      <dgm:t>
        <a:bodyPr/>
        <a:lstStyle/>
        <a:p>
          <a:endParaRPr lang="en-US"/>
        </a:p>
      </dgm:t>
    </dgm:pt>
    <dgm:pt modelId="{F7BCCCA4-9D6B-482B-A489-D43C1DAEB3A0}" type="sibTrans" cxnId="{771AF157-69F8-4B36-A993-3476243E4CB3}">
      <dgm:prSet/>
      <dgm:spPr/>
      <dgm:t>
        <a:bodyPr/>
        <a:lstStyle/>
        <a:p>
          <a:endParaRPr lang="en-US"/>
        </a:p>
      </dgm:t>
    </dgm:pt>
    <dgm:pt modelId="{CAC15C81-1AF2-42B7-AC71-F8F6D28EBBB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Preventing Burnout</a:t>
          </a:r>
        </a:p>
      </dgm:t>
    </dgm:pt>
    <dgm:pt modelId="{1B3B60D2-00A5-4E26-892C-918BD3CD8DFC}" type="parTrans" cxnId="{B8CA05F8-C286-46E3-AAA3-08F1104AF996}">
      <dgm:prSet/>
      <dgm:spPr/>
      <dgm:t>
        <a:bodyPr/>
        <a:lstStyle/>
        <a:p>
          <a:endParaRPr lang="en-US"/>
        </a:p>
      </dgm:t>
    </dgm:pt>
    <dgm:pt modelId="{C9267981-A5AF-444F-B490-F453842C8941}" type="sibTrans" cxnId="{B8CA05F8-C286-46E3-AAA3-08F1104AF996}">
      <dgm:prSet/>
      <dgm:spPr/>
      <dgm:t>
        <a:bodyPr/>
        <a:lstStyle/>
        <a:p>
          <a:endParaRPr lang="en-US"/>
        </a:p>
      </dgm:t>
    </dgm:pt>
    <dgm:pt modelId="{8587D62C-5EFC-4C9B-8FAA-81295F8ED10F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Recovering from Burnout</a:t>
          </a:r>
        </a:p>
      </dgm:t>
    </dgm:pt>
    <dgm:pt modelId="{CE5E472B-F525-4122-9489-CCFB7629CD88}" type="parTrans" cxnId="{DF56F433-EC3E-4449-8AAC-6F01D08056A4}">
      <dgm:prSet/>
      <dgm:spPr/>
      <dgm:t>
        <a:bodyPr/>
        <a:lstStyle/>
        <a:p>
          <a:endParaRPr lang="en-US"/>
        </a:p>
      </dgm:t>
    </dgm:pt>
    <dgm:pt modelId="{6D0C3FB3-39F3-4592-82C1-6AC4B8AB9DB4}" type="sibTrans" cxnId="{DF56F433-EC3E-4449-8AAC-6F01D08056A4}">
      <dgm:prSet/>
      <dgm:spPr/>
      <dgm:t>
        <a:bodyPr/>
        <a:lstStyle/>
        <a:p>
          <a:endParaRPr lang="en-US"/>
        </a:p>
      </dgm:t>
    </dgm:pt>
    <dgm:pt modelId="{59A2D50B-E840-4683-93B6-4D2AB252FF78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Looking Ahead</a:t>
          </a:r>
        </a:p>
      </dgm:t>
    </dgm:pt>
    <dgm:pt modelId="{509440C7-9827-452A-9442-719704BD1B8C}" type="parTrans" cxnId="{5CC0A008-46D2-45B5-AE34-6968667AB9A5}">
      <dgm:prSet/>
      <dgm:spPr/>
      <dgm:t>
        <a:bodyPr/>
        <a:lstStyle/>
        <a:p>
          <a:endParaRPr lang="en-US"/>
        </a:p>
      </dgm:t>
    </dgm:pt>
    <dgm:pt modelId="{B6BB1943-6988-4580-A949-A542F390812E}" type="sibTrans" cxnId="{5CC0A008-46D2-45B5-AE34-6968667AB9A5}">
      <dgm:prSet/>
      <dgm:spPr/>
      <dgm:t>
        <a:bodyPr/>
        <a:lstStyle/>
        <a:p>
          <a:endParaRPr lang="en-US"/>
        </a:p>
      </dgm:t>
    </dgm:pt>
    <dgm:pt modelId="{39EF7D7B-2B33-4435-8C4B-DD986F107123}" type="pres">
      <dgm:prSet presAssocID="{5A0C2300-BF24-43FA-8750-C63CB49272BC}" presName="Name0" presStyleCnt="0">
        <dgm:presLayoutVars>
          <dgm:dir/>
          <dgm:animLvl val="lvl"/>
          <dgm:resizeHandles val="exact"/>
        </dgm:presLayoutVars>
      </dgm:prSet>
      <dgm:spPr/>
    </dgm:pt>
    <dgm:pt modelId="{73A2DCC7-37B0-4530-B365-CE16D4EFA6F7}" type="pres">
      <dgm:prSet presAssocID="{9DE552F7-1E49-4374-99D9-429B9B99C4C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0E989E69-6FD1-44CF-BF0C-8521E25F0E92}" type="pres">
      <dgm:prSet presAssocID="{9E151E53-9EB2-4887-A768-5FBA857BC220}" presName="parTxOnlySpace" presStyleCnt="0"/>
      <dgm:spPr/>
    </dgm:pt>
    <dgm:pt modelId="{4DB4E159-4505-45BE-8596-A14DDC48FD12}" type="pres">
      <dgm:prSet presAssocID="{9E3718ED-42C5-4DF0-83CE-5A67F676592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21B2C89F-16FD-4D5C-A4BF-D67D0B5B5FC5}" type="pres">
      <dgm:prSet presAssocID="{F7BCCCA4-9D6B-482B-A489-D43C1DAEB3A0}" presName="parTxOnlySpace" presStyleCnt="0"/>
      <dgm:spPr/>
    </dgm:pt>
    <dgm:pt modelId="{C4DC2400-3763-4F90-BF44-DEDB01A4659B}" type="pres">
      <dgm:prSet presAssocID="{CAC15C81-1AF2-42B7-AC71-F8F6D28EBBB3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682B4C05-C004-46CC-B420-918DDC18474C}" type="pres">
      <dgm:prSet presAssocID="{C9267981-A5AF-444F-B490-F453842C8941}" presName="parTxOnlySpace" presStyleCnt="0"/>
      <dgm:spPr/>
    </dgm:pt>
    <dgm:pt modelId="{90CEC047-5193-4E2E-9814-0638368DDA7C}" type="pres">
      <dgm:prSet presAssocID="{8587D62C-5EFC-4C9B-8FAA-81295F8ED10F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D1AD6DBB-2051-49CD-9088-2626C0E260B3}" type="pres">
      <dgm:prSet presAssocID="{6D0C3FB3-39F3-4592-82C1-6AC4B8AB9DB4}" presName="parTxOnlySpace" presStyleCnt="0"/>
      <dgm:spPr/>
    </dgm:pt>
    <dgm:pt modelId="{EE3E476F-9D41-48BF-BB41-F542B0B48FA2}" type="pres">
      <dgm:prSet presAssocID="{59A2D50B-E840-4683-93B6-4D2AB252FF78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5CC0A008-46D2-45B5-AE34-6968667AB9A5}" srcId="{5A0C2300-BF24-43FA-8750-C63CB49272BC}" destId="{59A2D50B-E840-4683-93B6-4D2AB252FF78}" srcOrd="4" destOrd="0" parTransId="{509440C7-9827-452A-9442-719704BD1B8C}" sibTransId="{B6BB1943-6988-4580-A949-A542F390812E}"/>
    <dgm:cxn modelId="{2720922E-AC75-4DDE-A258-CF03C9C13DC4}" type="presOf" srcId="{59A2D50B-E840-4683-93B6-4D2AB252FF78}" destId="{EE3E476F-9D41-48BF-BB41-F542B0B48FA2}" srcOrd="0" destOrd="0" presId="urn:microsoft.com/office/officeart/2005/8/layout/chevron1"/>
    <dgm:cxn modelId="{DF56F433-EC3E-4449-8AAC-6F01D08056A4}" srcId="{5A0C2300-BF24-43FA-8750-C63CB49272BC}" destId="{8587D62C-5EFC-4C9B-8FAA-81295F8ED10F}" srcOrd="3" destOrd="0" parTransId="{CE5E472B-F525-4122-9489-CCFB7629CD88}" sibTransId="{6D0C3FB3-39F3-4592-82C1-6AC4B8AB9DB4}"/>
    <dgm:cxn modelId="{7243C035-FB93-4BF7-B6BD-707622770DC4}" type="presOf" srcId="{CAC15C81-1AF2-42B7-AC71-F8F6D28EBBB3}" destId="{C4DC2400-3763-4F90-BF44-DEDB01A4659B}" srcOrd="0" destOrd="0" presId="urn:microsoft.com/office/officeart/2005/8/layout/chevron1"/>
    <dgm:cxn modelId="{C2BAFD73-A9DC-4728-AFFE-349B26B66C44}" type="presOf" srcId="{8587D62C-5EFC-4C9B-8FAA-81295F8ED10F}" destId="{90CEC047-5193-4E2E-9814-0638368DDA7C}" srcOrd="0" destOrd="0" presId="urn:microsoft.com/office/officeart/2005/8/layout/chevron1"/>
    <dgm:cxn modelId="{771AF157-69F8-4B36-A993-3476243E4CB3}" srcId="{5A0C2300-BF24-43FA-8750-C63CB49272BC}" destId="{9E3718ED-42C5-4DF0-83CE-5A67F6765923}" srcOrd="1" destOrd="0" parTransId="{D09E2A07-E853-4ADA-96E2-0955509A5F82}" sibTransId="{F7BCCCA4-9D6B-482B-A489-D43C1DAEB3A0}"/>
    <dgm:cxn modelId="{4F42568E-2852-4589-B845-8432627D39A4}" srcId="{5A0C2300-BF24-43FA-8750-C63CB49272BC}" destId="{9DE552F7-1E49-4374-99D9-429B9B99C4CC}" srcOrd="0" destOrd="0" parTransId="{53E82FEA-C7EA-46AD-8DB5-119727F26B36}" sibTransId="{9E151E53-9EB2-4887-A768-5FBA857BC220}"/>
    <dgm:cxn modelId="{01E6ED9D-2E5A-45CD-856E-3E8D81ED4372}" type="presOf" srcId="{5A0C2300-BF24-43FA-8750-C63CB49272BC}" destId="{39EF7D7B-2B33-4435-8C4B-DD986F107123}" srcOrd="0" destOrd="0" presId="urn:microsoft.com/office/officeart/2005/8/layout/chevron1"/>
    <dgm:cxn modelId="{42CBB6BA-8042-4AE5-B266-A701476DD93B}" type="presOf" srcId="{9E3718ED-42C5-4DF0-83CE-5A67F6765923}" destId="{4DB4E159-4505-45BE-8596-A14DDC48FD12}" srcOrd="0" destOrd="0" presId="urn:microsoft.com/office/officeart/2005/8/layout/chevron1"/>
    <dgm:cxn modelId="{720CDACD-7BBA-412C-9630-F6DBAC7C3AB8}" type="presOf" srcId="{9DE552F7-1E49-4374-99D9-429B9B99C4CC}" destId="{73A2DCC7-37B0-4530-B365-CE16D4EFA6F7}" srcOrd="0" destOrd="0" presId="urn:microsoft.com/office/officeart/2005/8/layout/chevron1"/>
    <dgm:cxn modelId="{B8CA05F8-C286-46E3-AAA3-08F1104AF996}" srcId="{5A0C2300-BF24-43FA-8750-C63CB49272BC}" destId="{CAC15C81-1AF2-42B7-AC71-F8F6D28EBBB3}" srcOrd="2" destOrd="0" parTransId="{1B3B60D2-00A5-4E26-892C-918BD3CD8DFC}" sibTransId="{C9267981-A5AF-444F-B490-F453842C8941}"/>
    <dgm:cxn modelId="{93F307DC-1997-4BD6-816B-793BF0B48BFA}" type="presParOf" srcId="{39EF7D7B-2B33-4435-8C4B-DD986F107123}" destId="{73A2DCC7-37B0-4530-B365-CE16D4EFA6F7}" srcOrd="0" destOrd="0" presId="urn:microsoft.com/office/officeart/2005/8/layout/chevron1"/>
    <dgm:cxn modelId="{20711F23-69BC-41B3-B0B3-CA8FD377B13B}" type="presParOf" srcId="{39EF7D7B-2B33-4435-8C4B-DD986F107123}" destId="{0E989E69-6FD1-44CF-BF0C-8521E25F0E92}" srcOrd="1" destOrd="0" presId="urn:microsoft.com/office/officeart/2005/8/layout/chevron1"/>
    <dgm:cxn modelId="{A09F7EBD-0E68-422E-BB67-1762735EE824}" type="presParOf" srcId="{39EF7D7B-2B33-4435-8C4B-DD986F107123}" destId="{4DB4E159-4505-45BE-8596-A14DDC48FD12}" srcOrd="2" destOrd="0" presId="urn:microsoft.com/office/officeart/2005/8/layout/chevron1"/>
    <dgm:cxn modelId="{B2728649-5395-40B5-A672-953B5D512968}" type="presParOf" srcId="{39EF7D7B-2B33-4435-8C4B-DD986F107123}" destId="{21B2C89F-16FD-4D5C-A4BF-D67D0B5B5FC5}" srcOrd="3" destOrd="0" presId="urn:microsoft.com/office/officeart/2005/8/layout/chevron1"/>
    <dgm:cxn modelId="{723F7086-C9B5-45AA-BEC5-B87867DDA531}" type="presParOf" srcId="{39EF7D7B-2B33-4435-8C4B-DD986F107123}" destId="{C4DC2400-3763-4F90-BF44-DEDB01A4659B}" srcOrd="4" destOrd="0" presId="urn:microsoft.com/office/officeart/2005/8/layout/chevron1"/>
    <dgm:cxn modelId="{82D6514F-DADF-4D1D-A7C6-74B3FC4DD37C}" type="presParOf" srcId="{39EF7D7B-2B33-4435-8C4B-DD986F107123}" destId="{682B4C05-C004-46CC-B420-918DDC18474C}" srcOrd="5" destOrd="0" presId="urn:microsoft.com/office/officeart/2005/8/layout/chevron1"/>
    <dgm:cxn modelId="{E328F4F1-D256-4064-873B-0283E57AC682}" type="presParOf" srcId="{39EF7D7B-2B33-4435-8C4B-DD986F107123}" destId="{90CEC047-5193-4E2E-9814-0638368DDA7C}" srcOrd="6" destOrd="0" presId="urn:microsoft.com/office/officeart/2005/8/layout/chevron1"/>
    <dgm:cxn modelId="{01EBD4D5-BE15-4567-AAC8-DA41BC708975}" type="presParOf" srcId="{39EF7D7B-2B33-4435-8C4B-DD986F107123}" destId="{D1AD6DBB-2051-49CD-9088-2626C0E260B3}" srcOrd="7" destOrd="0" presId="urn:microsoft.com/office/officeart/2005/8/layout/chevron1"/>
    <dgm:cxn modelId="{64ED5A12-7CE4-4271-BBE6-F28C1E0A2844}" type="presParOf" srcId="{39EF7D7B-2B33-4435-8C4B-DD986F107123}" destId="{EE3E476F-9D41-48BF-BB41-F542B0B48FA2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2DCC7-37B0-4530-B365-CE16D4EFA6F7}">
      <dsp:nvSpPr>
        <dsp:cNvPr id="0" name=""/>
        <dsp:cNvSpPr/>
      </dsp:nvSpPr>
      <dsp:spPr>
        <a:xfrm>
          <a:off x="2567" y="1165277"/>
          <a:ext cx="2284883" cy="913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 pitchFamily="34" charset="0"/>
              <a:cs typeface="Arial" panose="020B0604020202020204" pitchFamily="34" charset="0"/>
            </a:rPr>
            <a:t>Burnout Defined</a:t>
          </a:r>
        </a:p>
      </dsp:txBody>
      <dsp:txXfrm>
        <a:off x="459544" y="1165277"/>
        <a:ext cx="1370930" cy="913953"/>
      </dsp:txXfrm>
    </dsp:sp>
    <dsp:sp modelId="{4DB4E159-4505-45BE-8596-A14DDC48FD12}">
      <dsp:nvSpPr>
        <dsp:cNvPr id="0" name=""/>
        <dsp:cNvSpPr/>
      </dsp:nvSpPr>
      <dsp:spPr>
        <a:xfrm>
          <a:off x="2058962" y="1165277"/>
          <a:ext cx="2284883" cy="913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 pitchFamily="34" charset="0"/>
              <a:cs typeface="Arial" panose="020B0604020202020204" pitchFamily="34" charset="0"/>
            </a:rPr>
            <a:t>Signs of Burnout</a:t>
          </a:r>
        </a:p>
      </dsp:txBody>
      <dsp:txXfrm>
        <a:off x="2515939" y="1165277"/>
        <a:ext cx="1370930" cy="913953"/>
      </dsp:txXfrm>
    </dsp:sp>
    <dsp:sp modelId="{C4DC2400-3763-4F90-BF44-DEDB01A4659B}">
      <dsp:nvSpPr>
        <dsp:cNvPr id="0" name=""/>
        <dsp:cNvSpPr/>
      </dsp:nvSpPr>
      <dsp:spPr>
        <a:xfrm>
          <a:off x="4115358" y="1165277"/>
          <a:ext cx="2284883" cy="913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 pitchFamily="34" charset="0"/>
              <a:cs typeface="Arial" panose="020B0604020202020204" pitchFamily="34" charset="0"/>
            </a:rPr>
            <a:t>Preventing Burnout</a:t>
          </a:r>
        </a:p>
      </dsp:txBody>
      <dsp:txXfrm>
        <a:off x="4572335" y="1165277"/>
        <a:ext cx="1370930" cy="913953"/>
      </dsp:txXfrm>
    </dsp:sp>
    <dsp:sp modelId="{90CEC047-5193-4E2E-9814-0638368DDA7C}">
      <dsp:nvSpPr>
        <dsp:cNvPr id="0" name=""/>
        <dsp:cNvSpPr/>
      </dsp:nvSpPr>
      <dsp:spPr>
        <a:xfrm>
          <a:off x="6171753" y="1165277"/>
          <a:ext cx="2284883" cy="913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 pitchFamily="34" charset="0"/>
              <a:cs typeface="Arial" panose="020B0604020202020204" pitchFamily="34" charset="0"/>
            </a:rPr>
            <a:t>Recovering from Burnout</a:t>
          </a:r>
        </a:p>
      </dsp:txBody>
      <dsp:txXfrm>
        <a:off x="6628730" y="1165277"/>
        <a:ext cx="1370930" cy="913953"/>
      </dsp:txXfrm>
    </dsp:sp>
    <dsp:sp modelId="{EE3E476F-9D41-48BF-BB41-F542B0B48FA2}">
      <dsp:nvSpPr>
        <dsp:cNvPr id="0" name=""/>
        <dsp:cNvSpPr/>
      </dsp:nvSpPr>
      <dsp:spPr>
        <a:xfrm>
          <a:off x="8228148" y="1165277"/>
          <a:ext cx="2284883" cy="913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 pitchFamily="34" charset="0"/>
              <a:cs typeface="Arial" panose="020B0604020202020204" pitchFamily="34" charset="0"/>
            </a:rPr>
            <a:t>Looking Ahead</a:t>
          </a:r>
        </a:p>
      </dsp:txBody>
      <dsp:txXfrm>
        <a:off x="8685125" y="1165277"/>
        <a:ext cx="1370930" cy="91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85DD8-09B0-0252-D9AB-C2948804E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77964-B60E-353A-4E54-B2E1E851C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11BBD-09A8-95A8-0F91-83153C056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BF2FC-2581-11CD-4D4D-027F47B9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BBE80-722A-4D1E-4EB8-96525D67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0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7DB5-5208-C2A9-FCD8-239B15973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F6DD6-E1E0-2E95-B07A-F809C2334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81D14-E46F-3A7F-C4DC-ED73B5E6A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22950-3646-6332-C789-4B2403D39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07010-AEBB-A46C-DEDC-ADE1EBED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5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C22449-7934-B4DE-8C84-14C176DC72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54320-3AC0-419B-08EB-157E0CA8E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202FA-B6E5-6FFD-B58A-6651976EB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A4B7A-CA25-10A4-5EDA-1A7E692C5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4BC3F-32FA-919B-8326-1F563AAF8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9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2C0DE-FBDD-2B0F-1B75-6DD8272E1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57056-22DF-90FC-6015-84E04A869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B9FF5-17C2-83B6-EF82-75FB87E6F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96B6F-DD60-2D7F-3FE7-26D091191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0D6DF-B54E-6B52-39AE-CB1B7436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9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DD0ED-02BF-1154-CA51-9FF1E492C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55D1C-6100-69C4-6F15-28F701722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9FB13-5329-383C-CBCD-0148CFD7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2AAC3-8872-91C5-E914-8533DABC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793AE-55AD-04AB-1131-4D05A940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5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C084A-2722-E65B-50B4-FA6B4A1B3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C240E-2F88-1EFC-A745-1839BA61CC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7597A-104D-0479-327C-ACCB0F066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7040B-954E-8319-95EB-F33A1EFC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6EC31-F740-C553-2F8C-04D557D0A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8691A-C1A1-C9E3-AC9C-C083FF521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02DA4-0C49-03D9-1076-1BDC97B9C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D4CDC-709D-B64F-73F6-04BD15862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67FF8-7821-7366-7C29-9C34F5D50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835202-1EBA-055F-0F15-63B7EF792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C4EA4-9813-28D5-CD3D-FB60EB0B7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8FA15E-54A3-AD8D-821E-65B1B5763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14038-6799-2812-E750-D21FD2E04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52DFD-AB19-7BC0-C4DC-A282216C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6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4F26C-E387-E3E2-B410-77ADFBEE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88E8C-5CE0-E029-C1E3-B6130D28F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10A51-94AF-A27E-3BCE-3D9B2BB91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F41D8-3A34-1079-5798-64FCA448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0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77AC8B-B4DF-DF1D-1632-6CD34D1B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6E66D7-A97D-6E62-0302-2C4056BE5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D3889-7DD0-674D-1A01-A5D61582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13A26-3BFF-9A92-B890-69E7247A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7DDB9-8E05-3EA4-1A6A-CB663920A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69973-4116-9DED-34F3-6A24BE08B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FE2AD-B675-2198-AEA9-FAD65046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5085F-C5C7-F2C3-A9A2-B9D84E8DE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C0023-6DE5-C47A-F4FF-703A29AC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9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6A05-6EB7-C574-3E27-096F1C7B1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81EB3A-E7FE-CB30-4245-E5AB3AFEA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ADCA2-5C57-A9B7-C054-D805157EC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AA087-78EE-4A69-CB6F-53D269892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E1DA6-9AEE-8AB1-B56E-1545DD11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71F11-1E05-DB50-8C90-C419BE2C9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942765-E055-ADFD-345F-57D629E80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8CF0D-8413-8AF0-702D-B4ADB7E48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6C008-30DD-D2B2-AAE9-8A2DD6F55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D5901-7CC0-4707-BAF3-C330AC6578F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A0D61-EC91-C452-FC1A-C82C72D08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32A7E-C2D5-03F2-6995-18DD2C82F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7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hukcdn.s3.eu-west-2.amazonaws.com/wp-content/uploads/2021/04/26122110/MHUK-My-Wellbeing-plan.pdf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yoclinic.org/healthy-lifestyle/adult-health/in-depth/burnout/art-20046642" TargetMode="External"/><Relationship Id="rId2" Type="http://schemas.openxmlformats.org/officeDocument/2006/relationships/hyperlink" Target="https://mentalhealth-uk.org/burnout/#:~:text=Burnout%20is%20a%20state%20of,helpless%2C%20trapped%20and%2For%20defeate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Burning Match Vector Art, Icons, and Graphics for Free Download">
            <a:extLst>
              <a:ext uri="{FF2B5EF4-FFF2-40B4-BE49-F238E27FC236}">
                <a16:creationId xmlns:a16="http://schemas.microsoft.com/office/drawing/2014/main" id="{8466BFFE-2357-ECA7-C448-FF09FA50FB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4" b="10287"/>
          <a:stretch/>
        </p:blipFill>
        <p:spPr bwMode="auto">
          <a:xfrm>
            <a:off x="0" y="3297237"/>
            <a:ext cx="4345686" cy="356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986CB8-E1DB-B6C5-EF9D-4A9B03E6F5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People Leading People Lunch &amp; Learn Series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21B41E-895B-F67B-A687-B49BF5A2F8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Session 2 – Burnout: What Is It, How Do We Prevent It, and How Do We Navigate It? 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 (CPT) Anna S. Page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July 2022</a:t>
            </a:r>
          </a:p>
          <a:p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822988-98C5-A6D8-58EC-DC0B1F8F65D4}"/>
              </a:ext>
            </a:extLst>
          </p:cNvPr>
          <p:cNvSpPr/>
          <p:nvPr/>
        </p:nvSpPr>
        <p:spPr>
          <a:xfrm>
            <a:off x="1258956" y="702365"/>
            <a:ext cx="9713843" cy="5327374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19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B3131E-A047-CD94-93FE-EE89687B110D}"/>
              </a:ext>
            </a:extLst>
          </p:cNvPr>
          <p:cNvSpPr txBox="1">
            <a:spLocks/>
          </p:cNvSpPr>
          <p:nvPr/>
        </p:nvSpPr>
        <p:spPr>
          <a:xfrm>
            <a:off x="473765" y="228599"/>
            <a:ext cx="10515600" cy="906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Preventing Burnout: Personal Tips/Tricks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11012B-061C-A686-E52C-FB7873DF03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938" t="23115" r="25781" b="6579"/>
          <a:stretch/>
        </p:blipFill>
        <p:spPr>
          <a:xfrm>
            <a:off x="473765" y="1377117"/>
            <a:ext cx="3448050" cy="48192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16059E-0AFB-AD3B-3946-F280499CA7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028" t="21947" r="25690" b="5600"/>
          <a:stretch/>
        </p:blipFill>
        <p:spPr>
          <a:xfrm>
            <a:off x="4371976" y="1377117"/>
            <a:ext cx="3448050" cy="49664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68023F-416C-8250-4158-538C638CB3F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028" t="22470" r="25690" b="5076"/>
          <a:stretch/>
        </p:blipFill>
        <p:spPr>
          <a:xfrm>
            <a:off x="8270187" y="1377117"/>
            <a:ext cx="3448050" cy="496644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4836145-E010-8625-280A-6B03B1E72980}"/>
              </a:ext>
            </a:extLst>
          </p:cNvPr>
          <p:cNvSpPr txBox="1"/>
          <p:nvPr/>
        </p:nvSpPr>
        <p:spPr>
          <a:xfrm>
            <a:off x="10132920" y="6488667"/>
            <a:ext cx="216945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Mental Health UK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24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B3131E-A047-CD94-93FE-EE89687B110D}"/>
              </a:ext>
            </a:extLst>
          </p:cNvPr>
          <p:cNvSpPr txBox="1">
            <a:spLocks/>
          </p:cNvSpPr>
          <p:nvPr/>
        </p:nvSpPr>
        <p:spPr>
          <a:xfrm>
            <a:off x="473765" y="226256"/>
            <a:ext cx="10515600" cy="906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Preventing Burnout: Personal Tips/Tricks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B55D87C5-253A-37BD-29B8-5F7BF15A2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872" y="1132828"/>
            <a:ext cx="10251385" cy="5270212"/>
          </a:xfrm>
          <a:prstGeom prst="rect">
            <a:avLst/>
          </a:prstGeom>
          <a:solidFill>
            <a:srgbClr val="FFFFFF"/>
          </a:solidFill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Self-Aware Screening Questions: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Scale of 1-5, in the last month…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you become cynical or critical at work?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you drag yourself to work and have trouble getting started?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you become irritable or impatient with co-workers, customers or clients?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you lack the energy to be consistently productive?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you find it hard to concentrate?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you lack satisfaction from your achievements?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you feel disillusioned about your job?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you using food, drugs or alcohol to feel better or to simply not feel?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your sleep habits changed?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you troubled by unexplained headaches, stomach or bowel problems, or other physical complaints?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023D32-3BB3-C051-F4A1-8B2ACA55690A}"/>
              </a:ext>
            </a:extLst>
          </p:cNvPr>
          <p:cNvSpPr txBox="1"/>
          <p:nvPr/>
        </p:nvSpPr>
        <p:spPr>
          <a:xfrm>
            <a:off x="8571800" y="6241284"/>
            <a:ext cx="317196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Note: Not a diagnosing tool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381A8DE7-A07F-98CB-6BC5-E45637DFFD61}"/>
              </a:ext>
            </a:extLst>
          </p:cNvPr>
          <p:cNvSpPr/>
          <p:nvPr/>
        </p:nvSpPr>
        <p:spPr>
          <a:xfrm>
            <a:off x="8386272" y="6241284"/>
            <a:ext cx="371055" cy="338554"/>
          </a:xfrm>
          <a:prstGeom prst="star5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74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93A7D67-4350-833E-7566-8BC5A8018ADA}"/>
              </a:ext>
            </a:extLst>
          </p:cNvPr>
          <p:cNvSpPr txBox="1"/>
          <p:nvPr/>
        </p:nvSpPr>
        <p:spPr>
          <a:xfrm>
            <a:off x="473765" y="1164134"/>
            <a:ext cx="1145153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Create learning opportunities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Set and manage expectations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Discern when crisis vs. when discomfort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Give time: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Appointments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Working 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Eating well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Assignments/Task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Communicate clearly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Admit when wrong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Empower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Conduct stress risk assessments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6B3131E-A047-CD94-93FE-EE89687B110D}"/>
              </a:ext>
            </a:extLst>
          </p:cNvPr>
          <p:cNvSpPr txBox="1">
            <a:spLocks/>
          </p:cNvSpPr>
          <p:nvPr/>
        </p:nvSpPr>
        <p:spPr>
          <a:xfrm>
            <a:off x="473765" y="281166"/>
            <a:ext cx="10515600" cy="906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Preventing Burnout: Workplace Tips/Tricks</a:t>
            </a:r>
          </a:p>
        </p:txBody>
      </p:sp>
    </p:spTree>
    <p:extLst>
      <p:ext uri="{BB962C8B-B14F-4D97-AF65-F5344CB8AC3E}">
        <p14:creationId xmlns:p14="http://schemas.microsoft.com/office/powerpoint/2010/main" val="4069204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83E572-18EF-2316-94B3-36B520CF42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35" t="25608" r="26030" b="13970"/>
          <a:stretch/>
        </p:blipFill>
        <p:spPr>
          <a:xfrm>
            <a:off x="2958354" y="467941"/>
            <a:ext cx="9046752" cy="639005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6B3131E-A047-CD94-93FE-EE89687B110D}"/>
              </a:ext>
            </a:extLst>
          </p:cNvPr>
          <p:cNvSpPr txBox="1">
            <a:spLocks/>
          </p:cNvSpPr>
          <p:nvPr/>
        </p:nvSpPr>
        <p:spPr>
          <a:xfrm>
            <a:off x="473765" y="281166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Preventing Burnout: Workplace Tips/Tricks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6FEAB-B49D-0DED-BDB3-FCC9E65E5007}"/>
              </a:ext>
            </a:extLst>
          </p:cNvPr>
          <p:cNvSpPr txBox="1"/>
          <p:nvPr/>
        </p:nvSpPr>
        <p:spPr>
          <a:xfrm>
            <a:off x="222754" y="4212134"/>
            <a:ext cx="273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Stress Risk Assessment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(Sanctuary Group, UK)</a:t>
            </a:r>
          </a:p>
        </p:txBody>
      </p:sp>
    </p:spTree>
    <p:extLst>
      <p:ext uri="{BB962C8B-B14F-4D97-AF65-F5344CB8AC3E}">
        <p14:creationId xmlns:p14="http://schemas.microsoft.com/office/powerpoint/2010/main" val="2193891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93A7D67-4350-833E-7566-8BC5A8018ADA}"/>
              </a:ext>
            </a:extLst>
          </p:cNvPr>
          <p:cNvSpPr txBox="1"/>
          <p:nvPr/>
        </p:nvSpPr>
        <p:spPr>
          <a:xfrm>
            <a:off x="473765" y="1164134"/>
            <a:ext cx="1145153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Create learning opportunities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Set and manage expectations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Communicate clearly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Give time: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Appointments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Working 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Eating well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Assignments/Task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Discern when crisis vs. when discomfort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Admit when wrong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Empower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Conduct stress risk assessments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6B3131E-A047-CD94-93FE-EE89687B110D}"/>
              </a:ext>
            </a:extLst>
          </p:cNvPr>
          <p:cNvSpPr txBox="1">
            <a:spLocks/>
          </p:cNvSpPr>
          <p:nvPr/>
        </p:nvSpPr>
        <p:spPr>
          <a:xfrm>
            <a:off x="473765" y="281166"/>
            <a:ext cx="10515600" cy="906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Preventing Burnout: Workplace Tips/Tricks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834A45-C888-F306-7910-4121A2B300A6}"/>
              </a:ext>
            </a:extLst>
          </p:cNvPr>
          <p:cNvSpPr txBox="1"/>
          <p:nvPr/>
        </p:nvSpPr>
        <p:spPr>
          <a:xfrm>
            <a:off x="5006300" y="2644170"/>
            <a:ext cx="6919000" cy="156966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What of these ideas could you implement in your organization? What would this look like?</a:t>
            </a:r>
            <a:endParaRPr lang="en-U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635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93A7D67-4350-833E-7566-8BC5A8018ADA}"/>
              </a:ext>
            </a:extLst>
          </p:cNvPr>
          <p:cNvSpPr txBox="1"/>
          <p:nvPr/>
        </p:nvSpPr>
        <p:spPr>
          <a:xfrm>
            <a:off x="473765" y="1228397"/>
            <a:ext cx="1145153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Name &amp; evaluate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Identify the source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Identify the source of your burnout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Evaluate options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Seek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Reconnect to your values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Regain perspective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Pay attention to your needs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Mental, Physical, Emotional, Spiritual, Social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6B3131E-A047-CD94-93FE-EE89687B110D}"/>
              </a:ext>
            </a:extLst>
          </p:cNvPr>
          <p:cNvSpPr txBox="1">
            <a:spLocks/>
          </p:cNvSpPr>
          <p:nvPr/>
        </p:nvSpPr>
        <p:spPr>
          <a:xfrm>
            <a:off x="473765" y="281166"/>
            <a:ext cx="10515600" cy="906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Navigating Burnout: How to Recover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31B7F6-0028-A288-0313-2D7B081758B2}"/>
              </a:ext>
            </a:extLst>
          </p:cNvPr>
          <p:cNvSpPr txBox="1"/>
          <p:nvPr/>
        </p:nvSpPr>
        <p:spPr>
          <a:xfrm>
            <a:off x="8410757" y="3073938"/>
            <a:ext cx="37812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Delegate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Coordinate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Eliminate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Regain control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F9064BF-7257-D1D6-6899-91868D71F8A5}"/>
              </a:ext>
            </a:extLst>
          </p:cNvPr>
          <p:cNvCxnSpPr/>
          <p:nvPr/>
        </p:nvCxnSpPr>
        <p:spPr>
          <a:xfrm>
            <a:off x="4206240" y="2999232"/>
            <a:ext cx="3986784" cy="859536"/>
          </a:xfrm>
          <a:prstGeom prst="bentConnector3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141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8DD9C-5FC5-5288-9C51-A37032562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9" y="134451"/>
            <a:ext cx="10515600" cy="132556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61CC7-1671-C183-53FC-271F61015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3" y="1478755"/>
            <a:ext cx="4767469" cy="435133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Takeaways x 3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Next session: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MS Teams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19 August, 1200-1300 GMT +2</a:t>
            </a:r>
          </a:p>
          <a:p>
            <a:pPr lvl="1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Healthy Boundary Setting: Setting and Managing Expectations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E6C993-B060-38AD-F5C9-AEA5AA85E6D3}"/>
              </a:ext>
            </a:extLst>
          </p:cNvPr>
          <p:cNvSpPr txBox="1">
            <a:spLocks/>
          </p:cNvSpPr>
          <p:nvPr/>
        </p:nvSpPr>
        <p:spPr>
          <a:xfrm>
            <a:off x="6096000" y="1253331"/>
            <a:ext cx="5283719" cy="4351338"/>
          </a:xfrm>
          <a:prstGeom prst="rect">
            <a:avLst/>
          </a:prstGeom>
          <a:ln w="762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083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8DD9C-5FC5-5288-9C51-A37032562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18" y="134451"/>
            <a:ext cx="10515600" cy="132556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BA4848B-5C3D-925F-A55A-DF7E8FA0D2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2058474"/>
              </p:ext>
            </p:extLst>
          </p:nvPr>
        </p:nvGraphicFramePr>
        <p:xfrm>
          <a:off x="838200" y="572118"/>
          <a:ext cx="10515600" cy="3244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59E41D58-0B88-8060-85CE-78E15223C89B}"/>
              </a:ext>
            </a:extLst>
          </p:cNvPr>
          <p:cNvSpPr txBox="1">
            <a:spLocks/>
          </p:cNvSpPr>
          <p:nvPr/>
        </p:nvSpPr>
        <p:spPr>
          <a:xfrm>
            <a:off x="531613" y="29287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Norms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417875-9790-E776-2083-88694B53D411}"/>
              </a:ext>
            </a:extLst>
          </p:cNvPr>
          <p:cNvSpPr txBox="1">
            <a:spLocks/>
          </p:cNvSpPr>
          <p:nvPr/>
        </p:nvSpPr>
        <p:spPr>
          <a:xfrm>
            <a:off x="334618" y="3153845"/>
            <a:ext cx="10406007" cy="3457061"/>
          </a:xfrm>
          <a:prstGeom prst="rect">
            <a:avLst/>
          </a:prstGeom>
          <a:ln w="762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marR="0" lvl="1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AutoNum type="arabicParenBoth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 (self, others)</a:t>
            </a:r>
          </a:p>
          <a:p>
            <a:pPr marL="1200150" marR="0" lvl="1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AutoNum type="arabicParenBoth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Participation (3 takeaways)</a:t>
            </a:r>
          </a:p>
          <a:p>
            <a:pPr marL="1200150" marR="0" lvl="1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AutoNum type="arabicParenBoth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Willingness to Learn</a:t>
            </a:r>
          </a:p>
        </p:txBody>
      </p:sp>
    </p:spTree>
    <p:extLst>
      <p:ext uri="{BB962C8B-B14F-4D97-AF65-F5344CB8AC3E}">
        <p14:creationId xmlns:p14="http://schemas.microsoft.com/office/powerpoint/2010/main" val="182736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8DD9C-5FC5-5288-9C51-A37032562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65" y="300216"/>
            <a:ext cx="10515600" cy="906572"/>
          </a:xfrm>
        </p:spPr>
        <p:txBody>
          <a:bodyPr/>
          <a:lstStyle/>
          <a:p>
            <a:r>
              <a:rPr lang="en-US" dirty="0"/>
              <a:t>Burnout: What is it?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3A7D67-4350-833E-7566-8BC5A8018ADA}"/>
              </a:ext>
            </a:extLst>
          </p:cNvPr>
          <p:cNvSpPr txBox="1"/>
          <p:nvPr/>
        </p:nvSpPr>
        <p:spPr>
          <a:xfrm>
            <a:off x="760192" y="1425336"/>
            <a:ext cx="1037705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Burnout is a state of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physical and emotional exhaustion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It can occur when you experience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long-term stress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your job, or when you have worked in a physically or emotionally draining role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a long time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1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Mental Health UK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Burnout may “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sense of reduced accomplishment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loss of personal identity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1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Mayo Clinic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 phrases: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Exhaustion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Long-Term/Chronic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C24714-FC1E-5C8A-279F-491B047EC69B}"/>
              </a:ext>
            </a:extLst>
          </p:cNvPr>
          <p:cNvSpPr txBox="1"/>
          <p:nvPr/>
        </p:nvSpPr>
        <p:spPr>
          <a:xfrm>
            <a:off x="854765" y="5432664"/>
            <a:ext cx="10482470" cy="5847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What else jumps out at you about this definition?</a:t>
            </a:r>
            <a:endParaRPr lang="en-U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13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93A7D67-4350-833E-7566-8BC5A8018ADA}"/>
              </a:ext>
            </a:extLst>
          </p:cNvPr>
          <p:cNvSpPr txBox="1"/>
          <p:nvPr/>
        </p:nvSpPr>
        <p:spPr>
          <a:xfrm>
            <a:off x="760192" y="1206788"/>
            <a:ext cx="1037705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1970s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Dr. Herbert Freudenberg, Psychologist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“Care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Professionals” (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nurses, doctors, therapists, clergy, etc.)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Today: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“Occupational Hazard” (WHO)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Can apply to anyone, in any profession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More prolific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1BE1F2B-C2F4-8AD8-DD17-6709A1FE2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65" y="300216"/>
            <a:ext cx="10515600" cy="906572"/>
          </a:xfrm>
        </p:spPr>
        <p:txBody>
          <a:bodyPr/>
          <a:lstStyle/>
          <a:p>
            <a:r>
              <a:rPr lang="en-US" dirty="0"/>
              <a:t>Burnout: What is it?</a:t>
            </a:r>
          </a:p>
        </p:txBody>
      </p:sp>
    </p:spTree>
    <p:extLst>
      <p:ext uri="{BB962C8B-B14F-4D97-AF65-F5344CB8AC3E}">
        <p14:creationId xmlns:p14="http://schemas.microsoft.com/office/powerpoint/2010/main" val="303744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56E2478-88DD-82C7-5C37-ECCCCD96C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65" y="300216"/>
            <a:ext cx="10515600" cy="906572"/>
          </a:xfrm>
        </p:spPr>
        <p:txBody>
          <a:bodyPr/>
          <a:lstStyle/>
          <a:p>
            <a:r>
              <a:rPr lang="en-US" dirty="0"/>
              <a:t>Signs &amp; Manifestations of Burnout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1327BC-A3E5-1F71-7A98-65A72F2562DD}"/>
              </a:ext>
            </a:extLst>
          </p:cNvPr>
          <p:cNvSpPr txBox="1"/>
          <p:nvPr/>
        </p:nvSpPr>
        <p:spPr>
          <a:xfrm>
            <a:off x="854765" y="1831442"/>
            <a:ext cx="10482470" cy="4031873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/>
            <a:endParaRPr lang="en-U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/>
            <a:endParaRPr lang="en-U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US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What do you think might be some common signs of burnout?</a:t>
            </a:r>
          </a:p>
          <a:p>
            <a:pPr algn="ctr"/>
            <a:endParaRPr lang="en-U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/>
            <a:endParaRPr lang="en-U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/>
            <a:endParaRPr lang="en-U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65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56E2478-88DD-82C7-5C37-ECCCCD96C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65" y="300216"/>
            <a:ext cx="10515600" cy="906572"/>
          </a:xfrm>
        </p:spPr>
        <p:txBody>
          <a:bodyPr/>
          <a:lstStyle/>
          <a:p>
            <a:r>
              <a:rPr lang="en-US" dirty="0"/>
              <a:t>Signs &amp; Manifestations of Burnout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95C76A-30E1-B6C5-ED22-F8AFEE88DB21}"/>
              </a:ext>
            </a:extLst>
          </p:cNvPr>
          <p:cNvSpPr txBox="1"/>
          <p:nvPr/>
        </p:nvSpPr>
        <p:spPr>
          <a:xfrm>
            <a:off x="234921" y="3415486"/>
            <a:ext cx="1425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BIG 3: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CA9E78-7B76-812A-B335-FE5F79D2D9AF}"/>
              </a:ext>
            </a:extLst>
          </p:cNvPr>
          <p:cNvSpPr txBox="1"/>
          <p:nvPr/>
        </p:nvSpPr>
        <p:spPr>
          <a:xfrm>
            <a:off x="2095872" y="2892266"/>
            <a:ext cx="42453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Chronic Exhaustion</a:t>
            </a:r>
          </a:p>
          <a:p>
            <a:pPr marL="514350" indent="-514350">
              <a:buAutoNum type="arabicParenBoth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Cynicism/Decreased Sense of Accomplishment</a:t>
            </a:r>
          </a:p>
          <a:p>
            <a:pPr marL="514350" indent="-514350">
              <a:buAutoNum type="arabicParenBoth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Inefficacy/Disengagement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17E24409-BD15-BD9A-C58C-4A5AF424BAFE}"/>
              </a:ext>
            </a:extLst>
          </p:cNvPr>
          <p:cNvSpPr/>
          <p:nvPr/>
        </p:nvSpPr>
        <p:spPr>
          <a:xfrm>
            <a:off x="1465868" y="2689809"/>
            <a:ext cx="1033670" cy="1974574"/>
          </a:xfrm>
          <a:prstGeom prst="lef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2FFF7B-27EE-92AB-8995-F10716847340}"/>
              </a:ext>
            </a:extLst>
          </p:cNvPr>
          <p:cNvSpPr txBox="1"/>
          <p:nvPr/>
        </p:nvSpPr>
        <p:spPr>
          <a:xfrm>
            <a:off x="6723974" y="1356360"/>
            <a:ext cx="569331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Other Signs: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Feeling helpless, trapped, defeated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Isolation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Self-doubt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Procrastination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Feeling overwhelmed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Excessive stress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Sadness, anger or irritability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Physiological and Behavioral Manifestations: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Fatigue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Insomnia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Alcohol or substance misuse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Heart disease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 blood pressure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 2 diabetes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Vulnerability to illnesses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A03A7AB-6C6B-C794-D78B-FF427C7CFCDF}"/>
              </a:ext>
            </a:extLst>
          </p:cNvPr>
          <p:cNvCxnSpPr/>
          <p:nvPr/>
        </p:nvCxnSpPr>
        <p:spPr>
          <a:xfrm>
            <a:off x="6480313" y="1206788"/>
            <a:ext cx="0" cy="524702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73DDAF66-5697-2006-CD93-F204592E2562}"/>
              </a:ext>
            </a:extLst>
          </p:cNvPr>
          <p:cNvSpPr/>
          <p:nvPr/>
        </p:nvSpPr>
        <p:spPr>
          <a:xfrm>
            <a:off x="424070" y="6202017"/>
            <a:ext cx="251785" cy="251792"/>
          </a:xfrm>
          <a:prstGeom prst="star5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BC58E2-EB99-BB99-F757-95B28F90702B}"/>
              </a:ext>
            </a:extLst>
          </p:cNvPr>
          <p:cNvSpPr txBox="1"/>
          <p:nvPr/>
        </p:nvSpPr>
        <p:spPr>
          <a:xfrm>
            <a:off x="675855" y="6092566"/>
            <a:ext cx="5526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Note: Similar symptoms as depression and anxiety, but different from depression and anxiety</a:t>
            </a:r>
          </a:p>
        </p:txBody>
      </p:sp>
    </p:spTree>
    <p:extLst>
      <p:ext uri="{BB962C8B-B14F-4D97-AF65-F5344CB8AC3E}">
        <p14:creationId xmlns:p14="http://schemas.microsoft.com/office/powerpoint/2010/main" val="2775161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56E2478-88DD-82C7-5C37-ECCCCD96C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65" y="407793"/>
            <a:ext cx="10515600" cy="906572"/>
          </a:xfrm>
        </p:spPr>
        <p:txBody>
          <a:bodyPr/>
          <a:lstStyle/>
          <a:p>
            <a:r>
              <a:rPr lang="en-US" dirty="0"/>
              <a:t>Preventing Burnout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622852" y="2503006"/>
            <a:ext cx="11118573" cy="268874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457200" marR="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3200" b="1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3200" b="1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sz="3200" b="1" i="1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might contribute to experiencing burnout?</a:t>
            </a:r>
          </a:p>
          <a:p>
            <a:pPr marL="457200" marR="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3200" b="1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3200" b="1" i="1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173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93A7D67-4350-833E-7566-8BC5A8018ADA}"/>
              </a:ext>
            </a:extLst>
          </p:cNvPr>
          <p:cNvSpPr txBox="1"/>
          <p:nvPr/>
        </p:nvSpPr>
        <p:spPr>
          <a:xfrm>
            <a:off x="355680" y="1511737"/>
            <a:ext cx="596353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Health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Physical health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Poor sleep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Mental health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Chronic illness/pain</a:t>
            </a:r>
          </a:p>
          <a:p>
            <a:pPr lvl="1"/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Emotional/Mental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Persistent heightened state of anxiety/alert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Chronic distress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Results vs. Expectations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6B3131E-A047-CD94-93FE-EE89687B110D}"/>
              </a:ext>
            </a:extLst>
          </p:cNvPr>
          <p:cNvSpPr txBox="1">
            <a:spLocks/>
          </p:cNvSpPr>
          <p:nvPr/>
        </p:nvSpPr>
        <p:spPr>
          <a:xfrm>
            <a:off x="355680" y="319788"/>
            <a:ext cx="10515600" cy="906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Preventing Burnout: Contributors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4D7588-3FCE-167F-56D6-E07A30A7B408}"/>
              </a:ext>
            </a:extLst>
          </p:cNvPr>
          <p:cNvSpPr txBox="1"/>
          <p:nvPr/>
        </p:nvSpPr>
        <p:spPr>
          <a:xfrm>
            <a:off x="5872787" y="1511737"/>
            <a:ext cx="596353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Relational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Isolation/Lack of social support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Relationships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Caring for others</a:t>
            </a:r>
          </a:p>
          <a:p>
            <a:pPr lvl="1"/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Workplace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 clear distinction b/t work and personal life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Constant pressure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Lack of control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Unclear expectations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Dysfunction/Toxicity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Extremes of activity </a:t>
            </a:r>
          </a:p>
        </p:txBody>
      </p:sp>
    </p:spTree>
    <p:extLst>
      <p:ext uri="{BB962C8B-B14F-4D97-AF65-F5344CB8AC3E}">
        <p14:creationId xmlns:p14="http://schemas.microsoft.com/office/powerpoint/2010/main" val="244079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93A7D67-4350-833E-7566-8BC5A8018ADA}"/>
              </a:ext>
            </a:extLst>
          </p:cNvPr>
          <p:cNvSpPr txBox="1"/>
          <p:nvPr/>
        </p:nvSpPr>
        <p:spPr>
          <a:xfrm>
            <a:off x="473765" y="1606838"/>
            <a:ext cx="1145153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Know yourself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Consider: </a:t>
            </a: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Given what you know about yourself, what might make you more susceptible to burning out?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Establish a healthy support network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Determine stress management techniques/activities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Manage your health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Eat well, exercise, get enough sleep, balance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Unplug/Turn 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Set clear, firm boundaries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Develop wellness plans and share this with your teams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6B3131E-A047-CD94-93FE-EE89687B110D}"/>
              </a:ext>
            </a:extLst>
          </p:cNvPr>
          <p:cNvSpPr txBox="1">
            <a:spLocks/>
          </p:cNvSpPr>
          <p:nvPr/>
        </p:nvSpPr>
        <p:spPr>
          <a:xfrm>
            <a:off x="473765" y="281166"/>
            <a:ext cx="10515600" cy="906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Preventing Burnout: Personal Tips/Tricks</a:t>
            </a:r>
          </a:p>
        </p:txBody>
      </p:sp>
    </p:spTree>
    <p:extLst>
      <p:ext uri="{BB962C8B-B14F-4D97-AF65-F5344CB8AC3E}">
        <p14:creationId xmlns:p14="http://schemas.microsoft.com/office/powerpoint/2010/main" val="2479761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786</Words>
  <Application>Microsoft Office PowerPoint</Application>
  <PresentationFormat>Widescreen</PresentationFormat>
  <Paragraphs>169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People Leading People Lunch &amp; Learn Series</vt:lpstr>
      <vt:lpstr>Outline</vt:lpstr>
      <vt:lpstr>Burnout: What is it?</vt:lpstr>
      <vt:lpstr>Burnout: What is it?</vt:lpstr>
      <vt:lpstr>Signs &amp; Manifestations of Burnout</vt:lpstr>
      <vt:lpstr>Signs &amp; Manifestations of Burnout</vt:lpstr>
      <vt:lpstr>Preventing Burnout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Page</dc:creator>
  <cp:lastModifiedBy>Anna Page</cp:lastModifiedBy>
  <cp:revision>15</cp:revision>
  <dcterms:created xsi:type="dcterms:W3CDTF">2022-06-09T04:49:10Z</dcterms:created>
  <dcterms:modified xsi:type="dcterms:W3CDTF">2022-07-14T09:30:06Z</dcterms:modified>
</cp:coreProperties>
</file>