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5" r:id="rId4"/>
    <p:sldId id="266" r:id="rId5"/>
    <p:sldId id="256" r:id="rId6"/>
    <p:sldId id="267" r:id="rId7"/>
    <p:sldId id="257" r:id="rId8"/>
    <p:sldId id="258" r:id="rId9"/>
    <p:sldId id="259" r:id="rId10"/>
    <p:sldId id="260" r:id="rId11"/>
    <p:sldId id="263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B15"/>
    <a:srgbClr val="FFD5D5"/>
    <a:srgbClr val="F7F7F7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9" d="100"/>
          <a:sy n="69" d="100"/>
        </p:scale>
        <p:origin x="78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0C2300-BF24-43FA-8750-C63CB49272B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DE552F7-1E49-4374-99D9-429B9B99C4CC}">
      <dgm:prSet phldrT="[Text]"/>
      <dgm:spPr/>
      <dgm:t>
        <a:bodyPr/>
        <a:lstStyle/>
        <a:p>
          <a:r>
            <a:rPr lang="en-US" dirty="0"/>
            <a:t>Stress, Discomfort, Crises</a:t>
          </a:r>
        </a:p>
      </dgm:t>
    </dgm:pt>
    <dgm:pt modelId="{53E82FEA-C7EA-46AD-8DB5-119727F26B36}" type="parTrans" cxnId="{4F42568E-2852-4589-B845-8432627D39A4}">
      <dgm:prSet/>
      <dgm:spPr/>
      <dgm:t>
        <a:bodyPr/>
        <a:lstStyle/>
        <a:p>
          <a:endParaRPr lang="en-US"/>
        </a:p>
      </dgm:t>
    </dgm:pt>
    <dgm:pt modelId="{9E151E53-9EB2-4887-A768-5FBA857BC220}" type="sibTrans" cxnId="{4F42568E-2852-4589-B845-8432627D39A4}">
      <dgm:prSet/>
      <dgm:spPr/>
      <dgm:t>
        <a:bodyPr/>
        <a:lstStyle/>
        <a:p>
          <a:endParaRPr lang="en-US"/>
        </a:p>
      </dgm:t>
    </dgm:pt>
    <dgm:pt modelId="{9E3718ED-42C5-4DF0-83CE-5A67F6765923}">
      <dgm:prSet phldrT="[Text]"/>
      <dgm:spPr/>
      <dgm:t>
        <a:bodyPr/>
        <a:lstStyle/>
        <a:p>
          <a:r>
            <a:rPr lang="en-US" dirty="0"/>
            <a:t>Why Distinguish These </a:t>
          </a:r>
        </a:p>
      </dgm:t>
    </dgm:pt>
    <dgm:pt modelId="{D09E2A07-E853-4ADA-96E2-0955509A5F82}" type="parTrans" cxnId="{771AF157-69F8-4B36-A993-3476243E4CB3}">
      <dgm:prSet/>
      <dgm:spPr/>
      <dgm:t>
        <a:bodyPr/>
        <a:lstStyle/>
        <a:p>
          <a:endParaRPr lang="en-US"/>
        </a:p>
      </dgm:t>
    </dgm:pt>
    <dgm:pt modelId="{F7BCCCA4-9D6B-482B-A489-D43C1DAEB3A0}" type="sibTrans" cxnId="{771AF157-69F8-4B36-A993-3476243E4CB3}">
      <dgm:prSet/>
      <dgm:spPr/>
      <dgm:t>
        <a:bodyPr/>
        <a:lstStyle/>
        <a:p>
          <a:endParaRPr lang="en-US"/>
        </a:p>
      </dgm:t>
    </dgm:pt>
    <dgm:pt modelId="{CAC15C81-1AF2-42B7-AC71-F8F6D28EBBB3}">
      <dgm:prSet phldrT="[Text]"/>
      <dgm:spPr/>
      <dgm:t>
        <a:bodyPr/>
        <a:lstStyle/>
        <a:p>
          <a:r>
            <a:rPr lang="en-US" dirty="0"/>
            <a:t>Navigating Stress</a:t>
          </a:r>
        </a:p>
      </dgm:t>
    </dgm:pt>
    <dgm:pt modelId="{1B3B60D2-00A5-4E26-892C-918BD3CD8DFC}" type="parTrans" cxnId="{B8CA05F8-C286-46E3-AAA3-08F1104AF996}">
      <dgm:prSet/>
      <dgm:spPr/>
      <dgm:t>
        <a:bodyPr/>
        <a:lstStyle/>
        <a:p>
          <a:endParaRPr lang="en-US"/>
        </a:p>
      </dgm:t>
    </dgm:pt>
    <dgm:pt modelId="{C9267981-A5AF-444F-B490-F453842C8941}" type="sibTrans" cxnId="{B8CA05F8-C286-46E3-AAA3-08F1104AF996}">
      <dgm:prSet/>
      <dgm:spPr/>
      <dgm:t>
        <a:bodyPr/>
        <a:lstStyle/>
        <a:p>
          <a:endParaRPr lang="en-US"/>
        </a:p>
      </dgm:t>
    </dgm:pt>
    <dgm:pt modelId="{8587D62C-5EFC-4C9B-8FAA-81295F8ED10F}">
      <dgm:prSet phldrT="[Text]"/>
      <dgm:spPr/>
      <dgm:t>
        <a:bodyPr/>
        <a:lstStyle/>
        <a:p>
          <a:r>
            <a:rPr lang="en-US" dirty="0"/>
            <a:t>Looking Ahead</a:t>
          </a:r>
        </a:p>
      </dgm:t>
    </dgm:pt>
    <dgm:pt modelId="{CE5E472B-F525-4122-9489-CCFB7629CD88}" type="parTrans" cxnId="{DF56F433-EC3E-4449-8AAC-6F01D08056A4}">
      <dgm:prSet/>
      <dgm:spPr/>
      <dgm:t>
        <a:bodyPr/>
        <a:lstStyle/>
        <a:p>
          <a:endParaRPr lang="en-US"/>
        </a:p>
      </dgm:t>
    </dgm:pt>
    <dgm:pt modelId="{6D0C3FB3-39F3-4592-82C1-6AC4B8AB9DB4}" type="sibTrans" cxnId="{DF56F433-EC3E-4449-8AAC-6F01D08056A4}">
      <dgm:prSet/>
      <dgm:spPr/>
      <dgm:t>
        <a:bodyPr/>
        <a:lstStyle/>
        <a:p>
          <a:endParaRPr lang="en-US"/>
        </a:p>
      </dgm:t>
    </dgm:pt>
    <dgm:pt modelId="{39EF7D7B-2B33-4435-8C4B-DD986F107123}" type="pres">
      <dgm:prSet presAssocID="{5A0C2300-BF24-43FA-8750-C63CB49272BC}" presName="Name0" presStyleCnt="0">
        <dgm:presLayoutVars>
          <dgm:dir/>
          <dgm:animLvl val="lvl"/>
          <dgm:resizeHandles val="exact"/>
        </dgm:presLayoutVars>
      </dgm:prSet>
      <dgm:spPr/>
    </dgm:pt>
    <dgm:pt modelId="{73A2DCC7-37B0-4530-B365-CE16D4EFA6F7}" type="pres">
      <dgm:prSet presAssocID="{9DE552F7-1E49-4374-99D9-429B9B99C4CC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E989E69-6FD1-44CF-BF0C-8521E25F0E92}" type="pres">
      <dgm:prSet presAssocID="{9E151E53-9EB2-4887-A768-5FBA857BC220}" presName="parTxOnlySpace" presStyleCnt="0"/>
      <dgm:spPr/>
    </dgm:pt>
    <dgm:pt modelId="{4DB4E159-4505-45BE-8596-A14DDC48FD12}" type="pres">
      <dgm:prSet presAssocID="{9E3718ED-42C5-4DF0-83CE-5A67F6765923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1B2C89F-16FD-4D5C-A4BF-D67D0B5B5FC5}" type="pres">
      <dgm:prSet presAssocID="{F7BCCCA4-9D6B-482B-A489-D43C1DAEB3A0}" presName="parTxOnlySpace" presStyleCnt="0"/>
      <dgm:spPr/>
    </dgm:pt>
    <dgm:pt modelId="{C4DC2400-3763-4F90-BF44-DEDB01A4659B}" type="pres">
      <dgm:prSet presAssocID="{CAC15C81-1AF2-42B7-AC71-F8F6D28EBBB3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82B4C05-C004-46CC-B420-918DDC18474C}" type="pres">
      <dgm:prSet presAssocID="{C9267981-A5AF-444F-B490-F453842C8941}" presName="parTxOnlySpace" presStyleCnt="0"/>
      <dgm:spPr/>
    </dgm:pt>
    <dgm:pt modelId="{90CEC047-5193-4E2E-9814-0638368DDA7C}" type="pres">
      <dgm:prSet presAssocID="{8587D62C-5EFC-4C9B-8FAA-81295F8ED10F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F56F433-EC3E-4449-8AAC-6F01D08056A4}" srcId="{5A0C2300-BF24-43FA-8750-C63CB49272BC}" destId="{8587D62C-5EFC-4C9B-8FAA-81295F8ED10F}" srcOrd="3" destOrd="0" parTransId="{CE5E472B-F525-4122-9489-CCFB7629CD88}" sibTransId="{6D0C3FB3-39F3-4592-82C1-6AC4B8AB9DB4}"/>
    <dgm:cxn modelId="{7243C035-FB93-4BF7-B6BD-707622770DC4}" type="presOf" srcId="{CAC15C81-1AF2-42B7-AC71-F8F6D28EBBB3}" destId="{C4DC2400-3763-4F90-BF44-DEDB01A4659B}" srcOrd="0" destOrd="0" presId="urn:microsoft.com/office/officeart/2005/8/layout/chevron1"/>
    <dgm:cxn modelId="{C2BAFD73-A9DC-4728-AFFE-349B26B66C44}" type="presOf" srcId="{8587D62C-5EFC-4C9B-8FAA-81295F8ED10F}" destId="{90CEC047-5193-4E2E-9814-0638368DDA7C}" srcOrd="0" destOrd="0" presId="urn:microsoft.com/office/officeart/2005/8/layout/chevron1"/>
    <dgm:cxn modelId="{771AF157-69F8-4B36-A993-3476243E4CB3}" srcId="{5A0C2300-BF24-43FA-8750-C63CB49272BC}" destId="{9E3718ED-42C5-4DF0-83CE-5A67F6765923}" srcOrd="1" destOrd="0" parTransId="{D09E2A07-E853-4ADA-96E2-0955509A5F82}" sibTransId="{F7BCCCA4-9D6B-482B-A489-D43C1DAEB3A0}"/>
    <dgm:cxn modelId="{4F42568E-2852-4589-B845-8432627D39A4}" srcId="{5A0C2300-BF24-43FA-8750-C63CB49272BC}" destId="{9DE552F7-1E49-4374-99D9-429B9B99C4CC}" srcOrd="0" destOrd="0" parTransId="{53E82FEA-C7EA-46AD-8DB5-119727F26B36}" sibTransId="{9E151E53-9EB2-4887-A768-5FBA857BC220}"/>
    <dgm:cxn modelId="{01E6ED9D-2E5A-45CD-856E-3E8D81ED4372}" type="presOf" srcId="{5A0C2300-BF24-43FA-8750-C63CB49272BC}" destId="{39EF7D7B-2B33-4435-8C4B-DD986F107123}" srcOrd="0" destOrd="0" presId="urn:microsoft.com/office/officeart/2005/8/layout/chevron1"/>
    <dgm:cxn modelId="{42CBB6BA-8042-4AE5-B266-A701476DD93B}" type="presOf" srcId="{9E3718ED-42C5-4DF0-83CE-5A67F6765923}" destId="{4DB4E159-4505-45BE-8596-A14DDC48FD12}" srcOrd="0" destOrd="0" presId="urn:microsoft.com/office/officeart/2005/8/layout/chevron1"/>
    <dgm:cxn modelId="{720CDACD-7BBA-412C-9630-F6DBAC7C3AB8}" type="presOf" srcId="{9DE552F7-1E49-4374-99D9-429B9B99C4CC}" destId="{73A2DCC7-37B0-4530-B365-CE16D4EFA6F7}" srcOrd="0" destOrd="0" presId="urn:microsoft.com/office/officeart/2005/8/layout/chevron1"/>
    <dgm:cxn modelId="{B8CA05F8-C286-46E3-AAA3-08F1104AF996}" srcId="{5A0C2300-BF24-43FA-8750-C63CB49272BC}" destId="{CAC15C81-1AF2-42B7-AC71-F8F6D28EBBB3}" srcOrd="2" destOrd="0" parTransId="{1B3B60D2-00A5-4E26-892C-918BD3CD8DFC}" sibTransId="{C9267981-A5AF-444F-B490-F453842C8941}"/>
    <dgm:cxn modelId="{93F307DC-1997-4BD6-816B-793BF0B48BFA}" type="presParOf" srcId="{39EF7D7B-2B33-4435-8C4B-DD986F107123}" destId="{73A2DCC7-37B0-4530-B365-CE16D4EFA6F7}" srcOrd="0" destOrd="0" presId="urn:microsoft.com/office/officeart/2005/8/layout/chevron1"/>
    <dgm:cxn modelId="{20711F23-69BC-41B3-B0B3-CA8FD377B13B}" type="presParOf" srcId="{39EF7D7B-2B33-4435-8C4B-DD986F107123}" destId="{0E989E69-6FD1-44CF-BF0C-8521E25F0E92}" srcOrd="1" destOrd="0" presId="urn:microsoft.com/office/officeart/2005/8/layout/chevron1"/>
    <dgm:cxn modelId="{A09F7EBD-0E68-422E-BB67-1762735EE824}" type="presParOf" srcId="{39EF7D7B-2B33-4435-8C4B-DD986F107123}" destId="{4DB4E159-4505-45BE-8596-A14DDC48FD12}" srcOrd="2" destOrd="0" presId="urn:microsoft.com/office/officeart/2005/8/layout/chevron1"/>
    <dgm:cxn modelId="{B2728649-5395-40B5-A672-953B5D512968}" type="presParOf" srcId="{39EF7D7B-2B33-4435-8C4B-DD986F107123}" destId="{21B2C89F-16FD-4D5C-A4BF-D67D0B5B5FC5}" srcOrd="3" destOrd="0" presId="urn:microsoft.com/office/officeart/2005/8/layout/chevron1"/>
    <dgm:cxn modelId="{723F7086-C9B5-45AA-BEC5-B87867DDA531}" type="presParOf" srcId="{39EF7D7B-2B33-4435-8C4B-DD986F107123}" destId="{C4DC2400-3763-4F90-BF44-DEDB01A4659B}" srcOrd="4" destOrd="0" presId="urn:microsoft.com/office/officeart/2005/8/layout/chevron1"/>
    <dgm:cxn modelId="{82D6514F-DADF-4D1D-A7C6-74B3FC4DD37C}" type="presParOf" srcId="{39EF7D7B-2B33-4435-8C4B-DD986F107123}" destId="{682B4C05-C004-46CC-B420-918DDC18474C}" srcOrd="5" destOrd="0" presId="urn:microsoft.com/office/officeart/2005/8/layout/chevron1"/>
    <dgm:cxn modelId="{E328F4F1-D256-4064-873B-0283E57AC682}" type="presParOf" srcId="{39EF7D7B-2B33-4435-8C4B-DD986F107123}" destId="{90CEC047-5193-4E2E-9814-0638368DDA7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2DCC7-37B0-4530-B365-CE16D4EFA6F7}">
      <dsp:nvSpPr>
        <dsp:cNvPr id="0" name=""/>
        <dsp:cNvSpPr/>
      </dsp:nvSpPr>
      <dsp:spPr>
        <a:xfrm>
          <a:off x="4877" y="2427980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Stress, Discomfort, Crises</a:t>
          </a:r>
        </a:p>
      </dsp:txBody>
      <dsp:txXfrm>
        <a:off x="572760" y="2427980"/>
        <a:ext cx="1703651" cy="1135766"/>
      </dsp:txXfrm>
    </dsp:sp>
    <dsp:sp modelId="{4DB4E159-4505-45BE-8596-A14DDC48FD12}">
      <dsp:nvSpPr>
        <dsp:cNvPr id="0" name=""/>
        <dsp:cNvSpPr/>
      </dsp:nvSpPr>
      <dsp:spPr>
        <a:xfrm>
          <a:off x="2560353" y="2427980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Why Distinguish These </a:t>
          </a:r>
        </a:p>
      </dsp:txBody>
      <dsp:txXfrm>
        <a:off x="3128236" y="2427980"/>
        <a:ext cx="1703651" cy="1135766"/>
      </dsp:txXfrm>
    </dsp:sp>
    <dsp:sp modelId="{C4DC2400-3763-4F90-BF44-DEDB01A4659B}">
      <dsp:nvSpPr>
        <dsp:cNvPr id="0" name=""/>
        <dsp:cNvSpPr/>
      </dsp:nvSpPr>
      <dsp:spPr>
        <a:xfrm>
          <a:off x="5115829" y="2427980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Navigating Stress</a:t>
          </a:r>
        </a:p>
      </dsp:txBody>
      <dsp:txXfrm>
        <a:off x="5683712" y="2427980"/>
        <a:ext cx="1703651" cy="1135766"/>
      </dsp:txXfrm>
    </dsp:sp>
    <dsp:sp modelId="{90CEC047-5193-4E2E-9814-0638368DDA7C}">
      <dsp:nvSpPr>
        <dsp:cNvPr id="0" name=""/>
        <dsp:cNvSpPr/>
      </dsp:nvSpPr>
      <dsp:spPr>
        <a:xfrm>
          <a:off x="7671304" y="2427980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Looking Ahead</a:t>
          </a:r>
        </a:p>
      </dsp:txBody>
      <dsp:txXfrm>
        <a:off x="8239187" y="2427980"/>
        <a:ext cx="1703651" cy="1135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85DD8-09B0-0252-D9AB-C2948804E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77964-B60E-353A-4E54-B2E1E851C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11BBD-09A8-95A8-0F91-83153C056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BF2FC-2581-11CD-4D4D-027F47B93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BBE80-722A-4D1E-4EB8-96525D67B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0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7DB5-5208-C2A9-FCD8-239B15973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6F6DD6-E1E0-2E95-B07A-F809C2334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81D14-E46F-3A7F-C4DC-ED73B5E6A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22950-3646-6332-C789-4B2403D39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07010-AEBB-A46C-DEDC-ADE1EBED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5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C22449-7934-B4DE-8C84-14C176DC72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54320-3AC0-419B-08EB-157E0CA8E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202FA-B6E5-6FFD-B58A-6651976EB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A4B7A-CA25-10A4-5EDA-1A7E692C5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4BC3F-32FA-919B-8326-1F563AAF8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9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2C0DE-FBDD-2B0F-1B75-6DD8272E1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57056-22DF-90FC-6015-84E04A869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B9FF5-17C2-83B6-EF82-75FB87E6F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96B6F-DD60-2D7F-3FE7-26D091191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0D6DF-B54E-6B52-39AE-CB1B7436F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9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DD0ED-02BF-1154-CA51-9FF1E492C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55D1C-6100-69C4-6F15-28F701722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9FB13-5329-383C-CBCD-0148CFD7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2AAC3-8872-91C5-E914-8533DABCA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793AE-55AD-04AB-1131-4D05A940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5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C084A-2722-E65B-50B4-FA6B4A1B3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C240E-2F88-1EFC-A745-1839BA61CC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7597A-104D-0479-327C-ACCB0F066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7040B-954E-8319-95EB-F33A1EFC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6EC31-F740-C553-2F8C-04D557D0A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8691A-C1A1-C9E3-AC9C-C083FF521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02DA4-0C49-03D9-1076-1BDC97B9C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D4CDC-709D-B64F-73F6-04BD15862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67FF8-7821-7366-7C29-9C34F5D50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835202-1EBA-055F-0F15-63B7EF792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C4EA4-9813-28D5-CD3D-FB60EB0B7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8FA15E-54A3-AD8D-821E-65B1B5763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214038-6799-2812-E750-D21FD2E04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A52DFD-AB19-7BC0-C4DC-A282216CE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6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4F26C-E387-E3E2-B410-77ADFBEE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788E8C-5CE0-E029-C1E3-B6130D28F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710A51-94AF-A27E-3BCE-3D9B2BB91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9F41D8-3A34-1079-5798-64FCA448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0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77AC8B-B4DF-DF1D-1632-6CD34D1B2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6E66D7-A97D-6E62-0302-2C4056BE5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D3889-7DD0-674D-1A01-A5D61582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13A26-3BFF-9A92-B890-69E7247A0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7DDB9-8E05-3EA4-1A6A-CB663920A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69973-4116-9DED-34F3-6A24BE08B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FE2AD-B675-2198-AEA9-FAD65046D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5085F-C5C7-F2C3-A9A2-B9D84E8DE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C0023-6DE5-C47A-F4FF-703A29AC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9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B6A05-6EB7-C574-3E27-096F1C7B1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81EB3A-E7FE-CB30-4245-E5AB3AFEA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ADCA2-5C57-A9B7-C054-D805157EC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AA087-78EE-4A69-CB6F-53D269892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E1DA6-9AEE-8AB1-B56E-1545DD11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71F11-1E05-DB50-8C90-C419BE2C9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942765-E055-ADFD-345F-57D629E80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8CF0D-8413-8AF0-702D-B4ADB7E48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6C008-30DD-D2B2-AAE9-8A2DD6F55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D5901-7CC0-4707-BAF3-C330AC6578FD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A0D61-EC91-C452-FC1A-C82C72D08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32A7E-C2D5-03F2-6995-18DD2C82F8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7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86CB8-E1DB-B6C5-EF9D-4A9B03E6F5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People Leading People Lunch &amp; Learn Series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21B41E-895B-F67B-A687-B49BF5A2F8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Session 1 – Identifying Stress: 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It a Crisis or Is It Discomfort?</a:t>
            </a: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 (CPT) Anna S. Page</a:t>
            </a: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 June 2022</a:t>
            </a:r>
          </a:p>
          <a:p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822988-98C5-A6D8-58EC-DC0B1F8F65D4}"/>
              </a:ext>
            </a:extLst>
          </p:cNvPr>
          <p:cNvSpPr/>
          <p:nvPr/>
        </p:nvSpPr>
        <p:spPr>
          <a:xfrm>
            <a:off x="1258956" y="702365"/>
            <a:ext cx="9713843" cy="5327374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19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DC80345A-C872-0ED1-BB14-52697DD9D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483" y="437109"/>
            <a:ext cx="9749033" cy="598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5F9CB7-81DD-F081-7F34-566176ACCAA6}"/>
              </a:ext>
            </a:extLst>
          </p:cNvPr>
          <p:cNvSpPr txBox="1"/>
          <p:nvPr/>
        </p:nvSpPr>
        <p:spPr>
          <a:xfrm>
            <a:off x="8553157" y="6596390"/>
            <a:ext cx="3896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Adaptation of the Yerkes-Dodson curve (Dr. John Warren)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D4D139-231F-9AC9-DBEA-EF03CEB35B97}"/>
              </a:ext>
            </a:extLst>
          </p:cNvPr>
          <p:cNvSpPr/>
          <p:nvPr/>
        </p:nvSpPr>
        <p:spPr>
          <a:xfrm>
            <a:off x="4505739" y="569843"/>
            <a:ext cx="3617844" cy="52213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82D349-09C2-AB74-5272-65948BA87BED}"/>
              </a:ext>
            </a:extLst>
          </p:cNvPr>
          <p:cNvSpPr txBox="1"/>
          <p:nvPr/>
        </p:nvSpPr>
        <p:spPr>
          <a:xfrm rot="20334244">
            <a:off x="4744278" y="4175146"/>
            <a:ext cx="3140765" cy="400110"/>
          </a:xfrm>
          <a:prstGeom prst="rect">
            <a:avLst/>
          </a:prstGeom>
          <a:solidFill>
            <a:srgbClr val="FFD5D5"/>
          </a:solidFill>
          <a:ln>
            <a:solidFill>
              <a:srgbClr val="FF2B1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badi" panose="020B0604020104020204" pitchFamily="34" charset="0"/>
              </a:rPr>
              <a:t>Where we want to be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881977-C213-8AA0-F0C2-038B8330F468}"/>
              </a:ext>
            </a:extLst>
          </p:cNvPr>
          <p:cNvSpPr/>
          <p:nvPr/>
        </p:nvSpPr>
        <p:spPr>
          <a:xfrm>
            <a:off x="8395364" y="3034748"/>
            <a:ext cx="2179871" cy="27564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660309-1575-A4E6-EBAE-305236E26F3C}"/>
              </a:ext>
            </a:extLst>
          </p:cNvPr>
          <p:cNvSpPr txBox="1"/>
          <p:nvPr/>
        </p:nvSpPr>
        <p:spPr>
          <a:xfrm rot="20334244">
            <a:off x="8550792" y="3570930"/>
            <a:ext cx="1869015" cy="523220"/>
          </a:xfrm>
          <a:prstGeom prst="rect">
            <a:avLst/>
          </a:prstGeom>
          <a:solidFill>
            <a:srgbClr val="FFD5D5"/>
          </a:solidFill>
          <a:ln>
            <a:solidFill>
              <a:srgbClr val="FF2B1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badi" panose="020B0604020104020204" pitchFamily="34" charset="0"/>
              </a:rPr>
              <a:t>Where we often find ourselves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9EECE3F-34F6-F27B-D722-BCFFCACC6689}"/>
              </a:ext>
            </a:extLst>
          </p:cNvPr>
          <p:cNvSpPr/>
          <p:nvPr/>
        </p:nvSpPr>
        <p:spPr>
          <a:xfrm>
            <a:off x="8941959" y="947532"/>
            <a:ext cx="1509378" cy="108667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5653E06-6D9E-E505-EB72-8D08A11B7A96}"/>
              </a:ext>
            </a:extLst>
          </p:cNvPr>
          <p:cNvSpPr/>
          <p:nvPr/>
        </p:nvSpPr>
        <p:spPr>
          <a:xfrm>
            <a:off x="2177985" y="947532"/>
            <a:ext cx="1509378" cy="108667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8BCF88-AD32-6A29-65CB-A4D60CA40F52}"/>
              </a:ext>
            </a:extLst>
          </p:cNvPr>
          <p:cNvSpPr txBox="1"/>
          <p:nvPr/>
        </p:nvSpPr>
        <p:spPr>
          <a:xfrm>
            <a:off x="599544" y="2147737"/>
            <a:ext cx="1509378" cy="400110"/>
          </a:xfrm>
          <a:prstGeom prst="rect">
            <a:avLst/>
          </a:prstGeom>
          <a:solidFill>
            <a:srgbClr val="FFD5D5"/>
          </a:solidFill>
          <a:ln>
            <a:solidFill>
              <a:srgbClr val="FF2B1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badi" panose="020B0604020104020204" pitchFamily="34" charset="0"/>
              </a:rPr>
              <a:t>Discomfort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4AFDDE-16AC-DF83-F205-79857DF4DF29}"/>
              </a:ext>
            </a:extLst>
          </p:cNvPr>
          <p:cNvSpPr txBox="1"/>
          <p:nvPr/>
        </p:nvSpPr>
        <p:spPr>
          <a:xfrm>
            <a:off x="599544" y="2834693"/>
            <a:ext cx="1509378" cy="400110"/>
          </a:xfrm>
          <a:prstGeom prst="rect">
            <a:avLst/>
          </a:prstGeom>
          <a:solidFill>
            <a:srgbClr val="FFD5D5"/>
          </a:solidFill>
          <a:ln>
            <a:solidFill>
              <a:srgbClr val="FF2B1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badi" panose="020B0604020104020204" pitchFamily="34" charset="0"/>
              </a:rPr>
              <a:t>Crisis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49B078CE-1735-FA89-480A-995922068D1A}"/>
              </a:ext>
            </a:extLst>
          </p:cNvPr>
          <p:cNvCxnSpPr/>
          <p:nvPr/>
        </p:nvCxnSpPr>
        <p:spPr>
          <a:xfrm rot="5400000">
            <a:off x="2111825" y="2213898"/>
            <a:ext cx="887011" cy="754689"/>
          </a:xfrm>
          <a:prstGeom prst="curvedConnector3">
            <a:avLst>
              <a:gd name="adj1" fmla="val 105279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8E5CD147-3792-E34A-020C-5EE57EE33D7F}"/>
              </a:ext>
            </a:extLst>
          </p:cNvPr>
          <p:cNvCxnSpPr>
            <a:cxnSpLocks/>
          </p:cNvCxnSpPr>
          <p:nvPr/>
        </p:nvCxnSpPr>
        <p:spPr>
          <a:xfrm rot="10800000" flipV="1">
            <a:off x="2160766" y="2147736"/>
            <a:ext cx="766533" cy="230145"/>
          </a:xfrm>
          <a:prstGeom prst="curvedConnector3">
            <a:avLst>
              <a:gd name="adj1" fmla="val -136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FFAE9D7-505C-3B54-6977-0FDE47549B81}"/>
              </a:ext>
            </a:extLst>
          </p:cNvPr>
          <p:cNvSpPr txBox="1"/>
          <p:nvPr/>
        </p:nvSpPr>
        <p:spPr>
          <a:xfrm>
            <a:off x="10503180" y="2167402"/>
            <a:ext cx="1509378" cy="400110"/>
          </a:xfrm>
          <a:prstGeom prst="rect">
            <a:avLst/>
          </a:prstGeom>
          <a:solidFill>
            <a:srgbClr val="FFD5D5"/>
          </a:solidFill>
          <a:ln>
            <a:solidFill>
              <a:srgbClr val="FF2B1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badi" panose="020B0604020104020204" pitchFamily="34" charset="0"/>
              </a:rPr>
              <a:t>Discomfort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C47DFA6-A83F-FB7B-2CBA-CDC4998DAE92}"/>
              </a:ext>
            </a:extLst>
          </p:cNvPr>
          <p:cNvSpPr txBox="1"/>
          <p:nvPr/>
        </p:nvSpPr>
        <p:spPr>
          <a:xfrm>
            <a:off x="10503180" y="2825490"/>
            <a:ext cx="1509378" cy="400110"/>
          </a:xfrm>
          <a:prstGeom prst="rect">
            <a:avLst/>
          </a:prstGeom>
          <a:solidFill>
            <a:srgbClr val="FFD5D5"/>
          </a:solidFill>
          <a:ln>
            <a:solidFill>
              <a:srgbClr val="FF2B1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badi" panose="020B0604020104020204" pitchFamily="34" charset="0"/>
              </a:rPr>
              <a:t>Crisis</a:t>
            </a:r>
          </a:p>
        </p:txBody>
      </p: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05207AF6-6A3F-A663-64F5-907DF58CAA80}"/>
              </a:ext>
            </a:extLst>
          </p:cNvPr>
          <p:cNvCxnSpPr>
            <a:cxnSpLocks/>
          </p:cNvCxnSpPr>
          <p:nvPr/>
        </p:nvCxnSpPr>
        <p:spPr>
          <a:xfrm rot="16200000" flipH="1">
            <a:off x="9614413" y="2233563"/>
            <a:ext cx="887011" cy="754689"/>
          </a:xfrm>
          <a:prstGeom prst="curvedConnector3">
            <a:avLst>
              <a:gd name="adj1" fmla="val 105279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Curved 27">
            <a:extLst>
              <a:ext uri="{FF2B5EF4-FFF2-40B4-BE49-F238E27FC236}">
                <a16:creationId xmlns:a16="http://schemas.microsoft.com/office/drawing/2014/main" id="{E147E667-5E8C-93FD-B47C-953A6CDCCA25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9684804" y="2174912"/>
            <a:ext cx="766533" cy="230145"/>
          </a:xfrm>
          <a:prstGeom prst="curvedConnector3">
            <a:avLst>
              <a:gd name="adj1" fmla="val -136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49C856E-4E12-B394-2823-6FDA80927A78}"/>
              </a:ext>
            </a:extLst>
          </p:cNvPr>
          <p:cNvSpPr txBox="1"/>
          <p:nvPr/>
        </p:nvSpPr>
        <p:spPr>
          <a:xfrm>
            <a:off x="2051664" y="5637311"/>
            <a:ext cx="2058794" cy="3077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badi" panose="020B0604020104020204" pitchFamily="34" charset="0"/>
              </a:rPr>
              <a:t>+ Fight/Flight/Freeze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B7C677A-F1B5-4E32-2100-CA3ED482C371}"/>
              </a:ext>
            </a:extLst>
          </p:cNvPr>
          <p:cNvSpPr txBox="1"/>
          <p:nvPr/>
        </p:nvSpPr>
        <p:spPr>
          <a:xfrm>
            <a:off x="8455902" y="5637311"/>
            <a:ext cx="2058794" cy="3077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badi" panose="020B0604020104020204" pitchFamily="34" charset="0"/>
              </a:rPr>
              <a:t>+ Fight/Flight/Freeze</a:t>
            </a:r>
          </a:p>
        </p:txBody>
      </p:sp>
    </p:spTree>
    <p:extLst>
      <p:ext uri="{BB962C8B-B14F-4D97-AF65-F5344CB8AC3E}">
        <p14:creationId xmlns:p14="http://schemas.microsoft.com/office/powerpoint/2010/main" val="2727610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8DD9C-5FC5-5288-9C51-A37032562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69" y="134451"/>
            <a:ext cx="10515600" cy="1325563"/>
          </a:xfrm>
        </p:spPr>
        <p:txBody>
          <a:bodyPr/>
          <a:lstStyle/>
          <a:p>
            <a:r>
              <a:rPr lang="en-US" dirty="0"/>
              <a:t>Tips for Navigating Stress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3A7D67-4350-833E-7566-8BC5A8018ADA}"/>
              </a:ext>
            </a:extLst>
          </p:cNvPr>
          <p:cNvSpPr txBox="1"/>
          <p:nvPr/>
        </p:nvSpPr>
        <p:spPr>
          <a:xfrm>
            <a:off x="720436" y="1565564"/>
            <a:ext cx="1037705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Breathe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Identify that you are stressed, and the kind of stress (eustress vs. distress)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Identify if you are feeling uncomfortable &amp; source of discomfort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Intervene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Plan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Get help, as needed 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 Goal: slow down enough to be able to process, respond well, grow</a:t>
            </a:r>
            <a:endParaRPr lang="en-US" sz="2400" dirty="0">
              <a:latin typeface="+mj-lt"/>
            </a:endParaRPr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8812C058-4F78-61B8-1066-86039F46E67B}"/>
              </a:ext>
            </a:extLst>
          </p:cNvPr>
          <p:cNvSpPr/>
          <p:nvPr/>
        </p:nvSpPr>
        <p:spPr>
          <a:xfrm>
            <a:off x="8243455" y="3255818"/>
            <a:ext cx="568036" cy="484909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7C87CC-9108-2032-7088-E0A300DCB9FD}"/>
              </a:ext>
            </a:extLst>
          </p:cNvPr>
          <p:cNvSpPr txBox="1"/>
          <p:nvPr/>
        </p:nvSpPr>
        <p:spPr>
          <a:xfrm>
            <a:off x="8411214" y="3359727"/>
            <a:ext cx="2452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Iterative, non-liner</a:t>
            </a:r>
          </a:p>
        </p:txBody>
      </p:sp>
    </p:spTree>
    <p:extLst>
      <p:ext uri="{BB962C8B-B14F-4D97-AF65-F5344CB8AC3E}">
        <p14:creationId xmlns:p14="http://schemas.microsoft.com/office/powerpoint/2010/main" val="316665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8DD9C-5FC5-5288-9C51-A37032562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69" y="134451"/>
            <a:ext cx="10515600" cy="132556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61CC7-1671-C183-53FC-271F61015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3" y="1478755"/>
            <a:ext cx="4767469" cy="4351338"/>
          </a:xfrm>
        </p:spPr>
        <p:txBody>
          <a:bodyPr/>
          <a:lstStyle/>
          <a:p>
            <a:r>
              <a:rPr lang="en-US" dirty="0"/>
              <a:t>Takeaways x 3</a:t>
            </a:r>
          </a:p>
          <a:p>
            <a:r>
              <a:rPr lang="en-US" dirty="0"/>
              <a:t>Next session:</a:t>
            </a:r>
          </a:p>
          <a:p>
            <a:pPr lvl="1"/>
            <a:r>
              <a:rPr lang="en-US" dirty="0"/>
              <a:t>MS Teams </a:t>
            </a:r>
          </a:p>
          <a:p>
            <a:pPr lvl="1"/>
            <a:r>
              <a:rPr lang="en-US" dirty="0"/>
              <a:t>15 July, 1200-1300 GMT +2</a:t>
            </a:r>
          </a:p>
          <a:p>
            <a:pPr lvl="1"/>
            <a:r>
              <a:rPr lang="en-US" i="1" dirty="0"/>
              <a:t>Burnout: What Is It, How Do We Prevent It, and How Do We Navigate It?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E6C993-B060-38AD-F5C9-AEA5AA85E6D3}"/>
              </a:ext>
            </a:extLst>
          </p:cNvPr>
          <p:cNvSpPr txBox="1">
            <a:spLocks/>
          </p:cNvSpPr>
          <p:nvPr/>
        </p:nvSpPr>
        <p:spPr>
          <a:xfrm>
            <a:off x="5724940" y="1478755"/>
            <a:ext cx="4767469" cy="4351338"/>
          </a:xfrm>
          <a:prstGeom prst="rect">
            <a:avLst/>
          </a:prstGeom>
          <a:ln w="762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600" dirty="0">
                <a:solidFill>
                  <a:schemeClr val="bg2">
                    <a:lumMod val="10000"/>
                  </a:schemeClr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083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8DD9C-5FC5-5288-9C51-A37032562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18" y="134451"/>
            <a:ext cx="10515600" cy="1325563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BA4848B-5C3D-925F-A55A-DF7E8FA0D2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7357782"/>
              </p:ext>
            </p:extLst>
          </p:nvPr>
        </p:nvGraphicFramePr>
        <p:xfrm>
          <a:off x="838200" y="529388"/>
          <a:ext cx="10515600" cy="5991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736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E6C993-B060-38AD-F5C9-AEA5AA85E6D3}"/>
              </a:ext>
            </a:extLst>
          </p:cNvPr>
          <p:cNvSpPr txBox="1">
            <a:spLocks/>
          </p:cNvSpPr>
          <p:nvPr/>
        </p:nvSpPr>
        <p:spPr>
          <a:xfrm>
            <a:off x="1451374" y="1253331"/>
            <a:ext cx="9289251" cy="4351338"/>
          </a:xfrm>
          <a:prstGeom prst="rect">
            <a:avLst/>
          </a:prstGeom>
          <a:ln w="762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1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sz="44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How would you define these three words: stress, crisis, and discomfort?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DA1DF1D-ABE1-4B15-4C9A-84347DA8B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69" y="134452"/>
            <a:ext cx="10515600" cy="1118880"/>
          </a:xfrm>
        </p:spPr>
        <p:txBody>
          <a:bodyPr/>
          <a:lstStyle/>
          <a:p>
            <a:r>
              <a:rPr lang="en-US" dirty="0"/>
              <a:t>Consider…</a:t>
            </a:r>
          </a:p>
        </p:txBody>
      </p:sp>
    </p:spTree>
    <p:extLst>
      <p:ext uri="{BB962C8B-B14F-4D97-AF65-F5344CB8AC3E}">
        <p14:creationId xmlns:p14="http://schemas.microsoft.com/office/powerpoint/2010/main" val="7766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E6C993-B060-38AD-F5C9-AEA5AA85E6D3}"/>
              </a:ext>
            </a:extLst>
          </p:cNvPr>
          <p:cNvSpPr txBox="1">
            <a:spLocks/>
          </p:cNvSpPr>
          <p:nvPr/>
        </p:nvSpPr>
        <p:spPr>
          <a:xfrm>
            <a:off x="1451374" y="1253331"/>
            <a:ext cx="9289251" cy="4351338"/>
          </a:xfrm>
          <a:prstGeom prst="rect">
            <a:avLst/>
          </a:prstGeom>
          <a:ln w="762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sz="44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 an individual, how do you think you handle stress?</a:t>
            </a: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4400" dirty="0">
              <a:solidFill>
                <a:schemeClr val="bg2">
                  <a:lumMod val="1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sz="44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 a team, how do you think we handle stress?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FE99F81-F893-25D6-0AF6-87F75FCC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69" y="134452"/>
            <a:ext cx="10515600" cy="1118880"/>
          </a:xfrm>
        </p:spPr>
        <p:txBody>
          <a:bodyPr/>
          <a:lstStyle/>
          <a:p>
            <a:r>
              <a:rPr lang="en-US" dirty="0"/>
              <a:t>Consider…</a:t>
            </a:r>
          </a:p>
        </p:txBody>
      </p:sp>
    </p:spTree>
    <p:extLst>
      <p:ext uri="{BB962C8B-B14F-4D97-AF65-F5344CB8AC3E}">
        <p14:creationId xmlns:p14="http://schemas.microsoft.com/office/powerpoint/2010/main" val="1970684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ost Reading Lesson Phase:Venn Diagram – The Literary Life">
            <a:extLst>
              <a:ext uri="{FF2B5EF4-FFF2-40B4-BE49-F238E27FC236}">
                <a16:creationId xmlns:a16="http://schemas.microsoft.com/office/drawing/2014/main" id="{CBA2775C-E13C-B343-60C9-FD6BD4FBF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770" y="318963"/>
            <a:ext cx="9634433" cy="622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A14C343-6B80-B34E-C41D-F088E06BA913}"/>
              </a:ext>
            </a:extLst>
          </p:cNvPr>
          <p:cNvSpPr/>
          <p:nvPr/>
        </p:nvSpPr>
        <p:spPr>
          <a:xfrm>
            <a:off x="393895" y="119575"/>
            <a:ext cx="11422967" cy="6618850"/>
          </a:xfrm>
          <a:prstGeom prst="rect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D0C7F3-10F1-A5CF-081E-0B01955184A8}"/>
              </a:ext>
            </a:extLst>
          </p:cNvPr>
          <p:cNvSpPr txBox="1"/>
          <p:nvPr/>
        </p:nvSpPr>
        <p:spPr>
          <a:xfrm rot="20095288">
            <a:off x="-11067" y="754732"/>
            <a:ext cx="3140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badi" panose="020B0604020104020204" pitchFamily="34" charset="0"/>
              </a:rPr>
              <a:t>Stress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F39167-8DEC-8AF5-C7DB-9AEFB672F88C}"/>
              </a:ext>
            </a:extLst>
          </p:cNvPr>
          <p:cNvSpPr txBox="1"/>
          <p:nvPr/>
        </p:nvSpPr>
        <p:spPr>
          <a:xfrm rot="20334244">
            <a:off x="1942146" y="1129936"/>
            <a:ext cx="3140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badi" panose="020B0604020104020204" pitchFamily="34" charset="0"/>
              </a:rPr>
              <a:t>Eustress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6B0B3C7-9A06-1281-853A-C7D04CDD4C1C}"/>
              </a:ext>
            </a:extLst>
          </p:cNvPr>
          <p:cNvSpPr/>
          <p:nvPr/>
        </p:nvSpPr>
        <p:spPr>
          <a:xfrm>
            <a:off x="7951667" y="2584174"/>
            <a:ext cx="2833756" cy="3048000"/>
          </a:xfrm>
          <a:prstGeom prst="ellipse">
            <a:avLst/>
          </a:prstGeom>
          <a:solidFill>
            <a:srgbClr val="F3F3F3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4FBB9A-40B6-F29A-0552-CBE73169F538}"/>
              </a:ext>
            </a:extLst>
          </p:cNvPr>
          <p:cNvSpPr txBox="1"/>
          <p:nvPr/>
        </p:nvSpPr>
        <p:spPr>
          <a:xfrm rot="1970802">
            <a:off x="7793696" y="1264316"/>
            <a:ext cx="3140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badi" panose="020B0604020104020204" pitchFamily="34" charset="0"/>
              </a:rPr>
              <a:t>Discomfort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ED68AF-1F24-2433-035A-56865CABC9BE}"/>
              </a:ext>
            </a:extLst>
          </p:cNvPr>
          <p:cNvSpPr txBox="1"/>
          <p:nvPr/>
        </p:nvSpPr>
        <p:spPr>
          <a:xfrm>
            <a:off x="7875884" y="2810439"/>
            <a:ext cx="3140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badi" panose="020B0604020104020204" pitchFamily="34" charset="0"/>
              </a:rPr>
              <a:t>Distress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69C0064-D43F-B1E7-C4E2-F6B10B719F98}"/>
              </a:ext>
            </a:extLst>
          </p:cNvPr>
          <p:cNvSpPr/>
          <p:nvPr/>
        </p:nvSpPr>
        <p:spPr>
          <a:xfrm>
            <a:off x="8555770" y="3550761"/>
            <a:ext cx="1780991" cy="1629304"/>
          </a:xfrm>
          <a:prstGeom prst="ellipse">
            <a:avLst/>
          </a:prstGeom>
          <a:solidFill>
            <a:schemeClr val="bg2">
              <a:lumMod val="90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EA6A94-2E7D-7992-8955-59D94467A469}"/>
              </a:ext>
            </a:extLst>
          </p:cNvPr>
          <p:cNvSpPr txBox="1"/>
          <p:nvPr/>
        </p:nvSpPr>
        <p:spPr>
          <a:xfrm>
            <a:off x="8733900" y="4011873"/>
            <a:ext cx="1424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badi" panose="020B0604020104020204" pitchFamily="34" charset="0"/>
              </a:rPr>
              <a:t>Crisis</a:t>
            </a:r>
          </a:p>
        </p:txBody>
      </p:sp>
    </p:spTree>
    <p:extLst>
      <p:ext uri="{BB962C8B-B14F-4D97-AF65-F5344CB8AC3E}">
        <p14:creationId xmlns:p14="http://schemas.microsoft.com/office/powerpoint/2010/main" val="297214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E6C993-B060-38AD-F5C9-AEA5AA85E6D3}"/>
              </a:ext>
            </a:extLst>
          </p:cNvPr>
          <p:cNvSpPr txBox="1">
            <a:spLocks/>
          </p:cNvSpPr>
          <p:nvPr/>
        </p:nvSpPr>
        <p:spPr>
          <a:xfrm>
            <a:off x="1451374" y="1253331"/>
            <a:ext cx="9289251" cy="4351338"/>
          </a:xfrm>
          <a:prstGeom prst="rect">
            <a:avLst/>
          </a:prstGeom>
          <a:ln w="762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1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sz="4400" dirty="0">
                <a:solidFill>
                  <a:schemeClr val="bg2">
                    <a:lumMod val="1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hen you hear crisis, what are some examples that come to mind? How does this differ from discomfort?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FE99F81-F893-25D6-0AF6-87F75FCC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69" y="134452"/>
            <a:ext cx="10515600" cy="1118880"/>
          </a:xfrm>
        </p:spPr>
        <p:txBody>
          <a:bodyPr/>
          <a:lstStyle/>
          <a:p>
            <a:r>
              <a:rPr lang="en-US" dirty="0"/>
              <a:t>Consider…</a:t>
            </a:r>
          </a:p>
        </p:txBody>
      </p:sp>
    </p:spTree>
    <p:extLst>
      <p:ext uri="{BB962C8B-B14F-4D97-AF65-F5344CB8AC3E}">
        <p14:creationId xmlns:p14="http://schemas.microsoft.com/office/powerpoint/2010/main" val="4014133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DC80345A-C872-0ED1-BB14-52697DD9D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483" y="437109"/>
            <a:ext cx="9749033" cy="598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5F9CB7-81DD-F081-7F34-566176ACCAA6}"/>
              </a:ext>
            </a:extLst>
          </p:cNvPr>
          <p:cNvSpPr txBox="1"/>
          <p:nvPr/>
        </p:nvSpPr>
        <p:spPr>
          <a:xfrm>
            <a:off x="8553157" y="6596390"/>
            <a:ext cx="3896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Adaptation of the Yerkes-Dodson curve (Dr. John Warren)</a:t>
            </a:r>
          </a:p>
        </p:txBody>
      </p:sp>
    </p:spTree>
    <p:extLst>
      <p:ext uri="{BB962C8B-B14F-4D97-AF65-F5344CB8AC3E}">
        <p14:creationId xmlns:p14="http://schemas.microsoft.com/office/powerpoint/2010/main" val="2420278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DC80345A-C872-0ED1-BB14-52697DD9D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483" y="437109"/>
            <a:ext cx="9749033" cy="598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5F9CB7-81DD-F081-7F34-566176ACCAA6}"/>
              </a:ext>
            </a:extLst>
          </p:cNvPr>
          <p:cNvSpPr txBox="1"/>
          <p:nvPr/>
        </p:nvSpPr>
        <p:spPr>
          <a:xfrm>
            <a:off x="8553157" y="6596390"/>
            <a:ext cx="3896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Adaptation of the Yerkes-Dodson curve (Dr. John Warren)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D4D139-231F-9AC9-DBEA-EF03CEB35B97}"/>
              </a:ext>
            </a:extLst>
          </p:cNvPr>
          <p:cNvSpPr/>
          <p:nvPr/>
        </p:nvSpPr>
        <p:spPr>
          <a:xfrm>
            <a:off x="4505739" y="569843"/>
            <a:ext cx="3617844" cy="52213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82D349-09C2-AB74-5272-65948BA87BED}"/>
              </a:ext>
            </a:extLst>
          </p:cNvPr>
          <p:cNvSpPr txBox="1"/>
          <p:nvPr/>
        </p:nvSpPr>
        <p:spPr>
          <a:xfrm rot="20334244">
            <a:off x="4744278" y="4175144"/>
            <a:ext cx="3140765" cy="400110"/>
          </a:xfrm>
          <a:prstGeom prst="rect">
            <a:avLst/>
          </a:prstGeom>
          <a:solidFill>
            <a:srgbClr val="FFD5D5"/>
          </a:solidFill>
          <a:ln>
            <a:solidFill>
              <a:srgbClr val="FF2B1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badi" panose="020B0604020104020204" pitchFamily="34" charset="0"/>
              </a:rPr>
              <a:t>Where we want to be</a:t>
            </a:r>
          </a:p>
        </p:txBody>
      </p:sp>
    </p:spTree>
    <p:extLst>
      <p:ext uri="{BB962C8B-B14F-4D97-AF65-F5344CB8AC3E}">
        <p14:creationId xmlns:p14="http://schemas.microsoft.com/office/powerpoint/2010/main" val="1894490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DC80345A-C872-0ED1-BB14-52697DD9D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483" y="437109"/>
            <a:ext cx="9749033" cy="598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5F9CB7-81DD-F081-7F34-566176ACCAA6}"/>
              </a:ext>
            </a:extLst>
          </p:cNvPr>
          <p:cNvSpPr txBox="1"/>
          <p:nvPr/>
        </p:nvSpPr>
        <p:spPr>
          <a:xfrm>
            <a:off x="8553157" y="6596390"/>
            <a:ext cx="3896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badi" panose="020B0604020104020204" pitchFamily="34" charset="0"/>
              </a:rPr>
              <a:t>Adaptation of the Yerkes-Dodson curve (Dr. John Warren)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D4D139-231F-9AC9-DBEA-EF03CEB35B97}"/>
              </a:ext>
            </a:extLst>
          </p:cNvPr>
          <p:cNvSpPr/>
          <p:nvPr/>
        </p:nvSpPr>
        <p:spPr>
          <a:xfrm>
            <a:off x="4505739" y="569843"/>
            <a:ext cx="3617844" cy="52213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82D349-09C2-AB74-5272-65948BA87BED}"/>
              </a:ext>
            </a:extLst>
          </p:cNvPr>
          <p:cNvSpPr txBox="1"/>
          <p:nvPr/>
        </p:nvSpPr>
        <p:spPr>
          <a:xfrm rot="20334244">
            <a:off x="4744278" y="4175145"/>
            <a:ext cx="3140765" cy="400110"/>
          </a:xfrm>
          <a:prstGeom prst="rect">
            <a:avLst/>
          </a:prstGeom>
          <a:solidFill>
            <a:srgbClr val="FFD5D5"/>
          </a:solidFill>
          <a:ln>
            <a:solidFill>
              <a:srgbClr val="FF2B1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badi" panose="020B0604020104020204" pitchFamily="34" charset="0"/>
              </a:rPr>
              <a:t>Where we want to be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881977-C213-8AA0-F0C2-038B8330F468}"/>
              </a:ext>
            </a:extLst>
          </p:cNvPr>
          <p:cNvSpPr/>
          <p:nvPr/>
        </p:nvSpPr>
        <p:spPr>
          <a:xfrm>
            <a:off x="8395364" y="3034748"/>
            <a:ext cx="2179871" cy="27564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660309-1575-A4E6-EBAE-305236E26F3C}"/>
              </a:ext>
            </a:extLst>
          </p:cNvPr>
          <p:cNvSpPr txBox="1"/>
          <p:nvPr/>
        </p:nvSpPr>
        <p:spPr>
          <a:xfrm rot="20334244">
            <a:off x="8550792" y="3570930"/>
            <a:ext cx="1869015" cy="523220"/>
          </a:xfrm>
          <a:prstGeom prst="rect">
            <a:avLst/>
          </a:prstGeom>
          <a:solidFill>
            <a:srgbClr val="FFD5D5"/>
          </a:solidFill>
          <a:ln>
            <a:solidFill>
              <a:srgbClr val="FF2B1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badi" panose="020B0604020104020204" pitchFamily="34" charset="0"/>
              </a:rPr>
              <a:t>Where we often find ourselves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F4013A-477A-A327-F9E6-6212ADE3B6EE}"/>
              </a:ext>
            </a:extLst>
          </p:cNvPr>
          <p:cNvSpPr txBox="1"/>
          <p:nvPr/>
        </p:nvSpPr>
        <p:spPr>
          <a:xfrm>
            <a:off x="2051664" y="5637311"/>
            <a:ext cx="2058794" cy="3077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badi" panose="020B0604020104020204" pitchFamily="34" charset="0"/>
              </a:rPr>
              <a:t>+ Fight/Flight/Freeze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2C622F-360B-A4C1-4C31-DF8D3A43D3DC}"/>
              </a:ext>
            </a:extLst>
          </p:cNvPr>
          <p:cNvSpPr txBox="1"/>
          <p:nvPr/>
        </p:nvSpPr>
        <p:spPr>
          <a:xfrm>
            <a:off x="8455902" y="5637311"/>
            <a:ext cx="2058794" cy="3077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badi" panose="020B0604020104020204" pitchFamily="34" charset="0"/>
              </a:rPr>
              <a:t>+ Fight/Flight/Freeze</a:t>
            </a:r>
          </a:p>
        </p:txBody>
      </p:sp>
    </p:spTree>
    <p:extLst>
      <p:ext uri="{BB962C8B-B14F-4D97-AF65-F5344CB8AC3E}">
        <p14:creationId xmlns:p14="http://schemas.microsoft.com/office/powerpoint/2010/main" val="2230860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309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Abadi</vt:lpstr>
      <vt:lpstr>Arial</vt:lpstr>
      <vt:lpstr>Calibri</vt:lpstr>
      <vt:lpstr>Calibri Light</vt:lpstr>
      <vt:lpstr>Office Theme</vt:lpstr>
      <vt:lpstr>People Leading People Lunch &amp; Learn Series</vt:lpstr>
      <vt:lpstr>Outline</vt:lpstr>
      <vt:lpstr>Consider…</vt:lpstr>
      <vt:lpstr>Consider…</vt:lpstr>
      <vt:lpstr>PowerPoint Presentation</vt:lpstr>
      <vt:lpstr>Consider…</vt:lpstr>
      <vt:lpstr>PowerPoint Presentation</vt:lpstr>
      <vt:lpstr>PowerPoint Presentation</vt:lpstr>
      <vt:lpstr>PowerPoint Presentation</vt:lpstr>
      <vt:lpstr>PowerPoint Presentation</vt:lpstr>
      <vt:lpstr>Tips for Navigating Stress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Page</dc:creator>
  <cp:lastModifiedBy>Anna Page</cp:lastModifiedBy>
  <cp:revision>4</cp:revision>
  <dcterms:created xsi:type="dcterms:W3CDTF">2022-06-09T04:49:10Z</dcterms:created>
  <dcterms:modified xsi:type="dcterms:W3CDTF">2022-06-09T12:12:31Z</dcterms:modified>
</cp:coreProperties>
</file>