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77" r:id="rId3"/>
    <p:sldId id="257" r:id="rId4"/>
    <p:sldId id="278" r:id="rId5"/>
    <p:sldId id="283" r:id="rId6"/>
    <p:sldId id="279" r:id="rId7"/>
    <p:sldId id="280" r:id="rId8"/>
    <p:sldId id="281" r:id="rId9"/>
    <p:sldId id="284" r:id="rId10"/>
    <p:sldId id="262" r:id="rId11"/>
    <p:sldId id="261" r:id="rId12"/>
    <p:sldId id="258" r:id="rId13"/>
    <p:sldId id="263" r:id="rId14"/>
    <p:sldId id="285" r:id="rId15"/>
    <p:sldId id="266" r:id="rId16"/>
    <p:sldId id="273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6FF"/>
    <a:srgbClr val="8BCDFF"/>
    <a:srgbClr val="D5EDFF"/>
    <a:srgbClr val="008AF2"/>
    <a:srgbClr val="3FCDFF"/>
    <a:srgbClr val="61BBFF"/>
    <a:srgbClr val="C6DFFE"/>
    <a:srgbClr val="2FA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f376be89b_0_5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f376be89b_0_5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6f376be89b_0_6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6f376be89b_0_6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f376be89b_0_6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f376be89b_0_6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Realizing that we cannot find ourselves in the BC unless we undertsand ourselves in relationship with and in relation to others has some serious ramifications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f376be89b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f376be89b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f376be89b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f376be89b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9463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f376be89b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f376be89b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0381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f376be89b_0_5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f376be89b_0_5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f376be89b_0_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f376be89b_0_5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f376be89b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f376be89b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f376be89b_0_5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f376be89b_0_5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f376be89b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f376be89b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412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CD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76537D-6063-4358-AD72-014612C46D19}"/>
              </a:ext>
            </a:extLst>
          </p:cNvPr>
          <p:cNvSpPr/>
          <p:nvPr/>
        </p:nvSpPr>
        <p:spPr>
          <a:xfrm>
            <a:off x="311700" y="471820"/>
            <a:ext cx="8520600" cy="419986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33" y="10723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Cultivating a Personal Ethic of Listening	</a:t>
            </a:r>
            <a:endParaRPr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13" y="31249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 (CPT) Anna S. Page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414 CA BN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42CC58-3A03-4953-80EB-BE87C9557A5B}"/>
              </a:ext>
            </a:extLst>
          </p:cNvPr>
          <p:cNvSpPr/>
          <p:nvPr/>
        </p:nvSpPr>
        <p:spPr>
          <a:xfrm>
            <a:off x="5847977" y="4306425"/>
            <a:ext cx="1959299" cy="444000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DACDAA-EA79-4249-BF39-D8FE03A4ED9E}"/>
              </a:ext>
            </a:extLst>
          </p:cNvPr>
          <p:cNvSpPr/>
          <p:nvPr/>
        </p:nvSpPr>
        <p:spPr>
          <a:xfrm>
            <a:off x="1182713" y="4422950"/>
            <a:ext cx="1959299" cy="444000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D74A44-7ECD-4A79-93A4-71A4C97191A1}"/>
              </a:ext>
            </a:extLst>
          </p:cNvPr>
          <p:cNvSpPr/>
          <p:nvPr/>
        </p:nvSpPr>
        <p:spPr>
          <a:xfrm>
            <a:off x="311700" y="73052"/>
            <a:ext cx="8520600" cy="616689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Google Shape;98;p19"/>
          <p:cNvSpPr txBox="1"/>
          <p:nvPr/>
        </p:nvSpPr>
        <p:spPr>
          <a:xfrm>
            <a:off x="489850" y="765400"/>
            <a:ext cx="8297100" cy="3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434343"/>
              </a:solidFill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355470" y="754768"/>
            <a:ext cx="8388900" cy="3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34343"/>
              </a:solidFill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 rotWithShape="1">
          <a:blip r:embed="rId3">
            <a:alphaModFix/>
          </a:blip>
          <a:srcRect l="28229" t="53253" r="16473" b="9023"/>
          <a:stretch/>
        </p:blipFill>
        <p:spPr>
          <a:xfrm>
            <a:off x="5143525" y="903550"/>
            <a:ext cx="3260600" cy="333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/>
          <p:nvPr/>
        </p:nvSpPr>
        <p:spPr>
          <a:xfrm>
            <a:off x="1186437" y="4422950"/>
            <a:ext cx="1959300" cy="444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</a:rPr>
              <a:t>Meshwork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5794175" y="4283859"/>
            <a:ext cx="1959300" cy="444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</a:rPr>
              <a:t>Network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7716523" y="4694582"/>
            <a:ext cx="1459200" cy="4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34343"/>
                </a:solidFill>
              </a:rPr>
              <a:t>Source: Tim Ingold</a:t>
            </a:r>
            <a:endParaRPr sz="1200">
              <a:solidFill>
                <a:srgbClr val="434343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139C841-4C1E-4A47-81B7-F498A53D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00" y="39757"/>
            <a:ext cx="8520600" cy="572700"/>
          </a:xfrm>
        </p:spPr>
        <p:txBody>
          <a:bodyPr/>
          <a:lstStyle/>
          <a:p>
            <a:pPr algn="ctr"/>
            <a:r>
              <a:rPr lang="en-US" sz="3200" b="1" dirty="0"/>
              <a:t>Meshwork Theory</a:t>
            </a:r>
          </a:p>
        </p:txBody>
      </p:sp>
      <p:pic>
        <p:nvPicPr>
          <p:cNvPr id="11" name="Google Shape;112;p20">
            <a:extLst>
              <a:ext uri="{FF2B5EF4-FFF2-40B4-BE49-F238E27FC236}">
                <a16:creationId xmlns:a16="http://schemas.microsoft.com/office/drawing/2014/main" id="{6E0EC768-79AF-4C17-A684-64FD586FA83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2828" t="5237" r="19831" b="48232"/>
          <a:stretch/>
        </p:blipFill>
        <p:spPr>
          <a:xfrm>
            <a:off x="489850" y="842299"/>
            <a:ext cx="3352475" cy="3474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F576E1-67A1-4866-A4BF-61EA110E2896}"/>
              </a:ext>
            </a:extLst>
          </p:cNvPr>
          <p:cNvSpPr/>
          <p:nvPr/>
        </p:nvSpPr>
        <p:spPr>
          <a:xfrm>
            <a:off x="311700" y="186723"/>
            <a:ext cx="8520600" cy="616689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Google Shape;91;p18"/>
          <p:cNvSpPr txBox="1"/>
          <p:nvPr/>
        </p:nvSpPr>
        <p:spPr>
          <a:xfrm>
            <a:off x="489850" y="765400"/>
            <a:ext cx="8297100" cy="3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434343"/>
              </a:solidFill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445037" y="765400"/>
            <a:ext cx="8388900" cy="39954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“My humanity is caught up, is inextricably bound up, in what is yours.”</a:t>
            </a:r>
            <a:r>
              <a:rPr lang="en" sz="1800" dirty="0"/>
              <a:t> -Archbishop Desmond Tutu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“Nobody’s free until everybody’s free.” </a:t>
            </a:r>
            <a:r>
              <a:rPr lang="en" sz="1800" dirty="0"/>
              <a:t>-Fannie Lou Hammer 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I can’t be fully me, unless you can be fully you.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“A person is a person through other persons.” </a:t>
            </a:r>
            <a:r>
              <a:rPr lang="en" sz="1800" dirty="0"/>
              <a:t>-Nguni Proverb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8C378E2-C73A-4C15-A704-A077D85B0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365220"/>
            <a:ext cx="8520600" cy="259693"/>
          </a:xfrm>
        </p:spPr>
        <p:txBody>
          <a:bodyPr anchor="ctr"/>
          <a:lstStyle/>
          <a:p>
            <a:pPr algn="ctr"/>
            <a:r>
              <a:rPr lang="en-US" sz="3200" b="1" dirty="0"/>
              <a:t>Ubuntu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9;p15">
            <a:extLst>
              <a:ext uri="{FF2B5EF4-FFF2-40B4-BE49-F238E27FC236}">
                <a16:creationId xmlns:a16="http://schemas.microsoft.com/office/drawing/2014/main" id="{85451A62-B8BE-4393-B41E-754B6C6BBCD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5004" y="723036"/>
            <a:ext cx="4088996" cy="40249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3583D55-AAC4-4FD6-BAA8-E9CE468239E0}"/>
              </a:ext>
            </a:extLst>
          </p:cNvPr>
          <p:cNvSpPr/>
          <p:nvPr/>
        </p:nvSpPr>
        <p:spPr>
          <a:xfrm>
            <a:off x="311700" y="73052"/>
            <a:ext cx="8520600" cy="616689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98000" y="728835"/>
            <a:ext cx="5088400" cy="3194907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 dirty="0">
                <a:solidFill>
                  <a:srgbClr val="000000"/>
                </a:solidFill>
              </a:rPr>
              <a:t>“The Beloved Community is the body within which all people can grow to love God and love the image of God that we find in our </a:t>
            </a:r>
            <a:r>
              <a:rPr lang="en" sz="3200" b="1" dirty="0">
                <a:solidFill>
                  <a:srgbClr val="000000"/>
                </a:solidFill>
              </a:rPr>
              <a:t>neighbors</a:t>
            </a:r>
            <a:r>
              <a:rPr lang="en" sz="3200" dirty="0">
                <a:solidFill>
                  <a:srgbClr val="000000"/>
                </a:solidFill>
              </a:rPr>
              <a:t>, in </a:t>
            </a:r>
            <a:r>
              <a:rPr lang="en" sz="3200" b="1" dirty="0">
                <a:solidFill>
                  <a:srgbClr val="000000"/>
                </a:solidFill>
              </a:rPr>
              <a:t>ourselves</a:t>
            </a:r>
            <a:r>
              <a:rPr lang="en" sz="3200" dirty="0">
                <a:solidFill>
                  <a:srgbClr val="000000"/>
                </a:solidFill>
              </a:rPr>
              <a:t>, and in </a:t>
            </a:r>
            <a:r>
              <a:rPr lang="en" sz="3200" b="1" dirty="0">
                <a:solidFill>
                  <a:srgbClr val="000000"/>
                </a:solidFill>
              </a:rPr>
              <a:t>creation</a:t>
            </a:r>
            <a:r>
              <a:rPr lang="en" sz="3200" dirty="0">
                <a:solidFill>
                  <a:srgbClr val="000000"/>
                </a:solidFill>
              </a:rPr>
              <a:t>…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- The Episcopal Church 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32F8DA-7E68-4A35-9FC6-6C0501CC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00" y="39757"/>
            <a:ext cx="8520600" cy="572700"/>
          </a:xfrm>
        </p:spPr>
        <p:txBody>
          <a:bodyPr/>
          <a:lstStyle/>
          <a:p>
            <a:pPr algn="ctr"/>
            <a:r>
              <a:rPr lang="en-US" sz="3200" b="1" dirty="0"/>
              <a:t>Beloved Community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AE913AF-F85F-4CA3-82AD-9D6A584BCFA5}"/>
              </a:ext>
            </a:extLst>
          </p:cNvPr>
          <p:cNvSpPr/>
          <p:nvPr/>
        </p:nvSpPr>
        <p:spPr>
          <a:xfrm>
            <a:off x="5821535" y="4316805"/>
            <a:ext cx="1959299" cy="444000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F7D16F8-42BF-45EA-8210-CE2B93722F71}"/>
              </a:ext>
            </a:extLst>
          </p:cNvPr>
          <p:cNvSpPr/>
          <p:nvPr/>
        </p:nvSpPr>
        <p:spPr>
          <a:xfrm>
            <a:off x="1186387" y="4422950"/>
            <a:ext cx="1959299" cy="444000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72A629-83B6-44CC-B935-C51BA167B8A1}"/>
              </a:ext>
            </a:extLst>
          </p:cNvPr>
          <p:cNvSpPr/>
          <p:nvPr/>
        </p:nvSpPr>
        <p:spPr>
          <a:xfrm>
            <a:off x="311700" y="73052"/>
            <a:ext cx="8520600" cy="616689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0" y="48296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/>
              <a:t>Meshwork, Ubuntu, and BC: Dangers</a:t>
            </a:r>
            <a:endParaRPr sz="3000" b="1" dirty="0"/>
          </a:p>
        </p:txBody>
      </p:sp>
      <p:sp>
        <p:nvSpPr>
          <p:cNvPr id="110" name="Google Shape;110;p20"/>
          <p:cNvSpPr txBox="1"/>
          <p:nvPr/>
        </p:nvSpPr>
        <p:spPr>
          <a:xfrm>
            <a:off x="489850" y="765400"/>
            <a:ext cx="8297100" cy="3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434343"/>
              </a:solidFill>
            </a:endParaRPr>
          </a:p>
        </p:txBody>
      </p:sp>
      <p:sp>
        <p:nvSpPr>
          <p:cNvPr id="111" name="Google Shape;111;p20"/>
          <p:cNvSpPr txBox="1"/>
          <p:nvPr/>
        </p:nvSpPr>
        <p:spPr>
          <a:xfrm>
            <a:off x="398000" y="765400"/>
            <a:ext cx="8388900" cy="3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34343"/>
              </a:solidFill>
            </a:endParaRPr>
          </a:p>
        </p:txBody>
      </p:sp>
      <p:pic>
        <p:nvPicPr>
          <p:cNvPr id="112" name="Google Shape;112;p20"/>
          <p:cNvPicPr preferRelativeResize="0"/>
          <p:nvPr/>
        </p:nvPicPr>
        <p:blipFill rotWithShape="1">
          <a:blip r:embed="rId3">
            <a:alphaModFix/>
          </a:blip>
          <a:srcRect l="12828" t="5237" r="19831" b="48232"/>
          <a:stretch/>
        </p:blipFill>
        <p:spPr>
          <a:xfrm>
            <a:off x="489850" y="842299"/>
            <a:ext cx="3352475" cy="3474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0"/>
          <p:cNvPicPr preferRelativeResize="0"/>
          <p:nvPr/>
        </p:nvPicPr>
        <p:blipFill rotWithShape="1">
          <a:blip r:embed="rId3">
            <a:alphaModFix/>
          </a:blip>
          <a:srcRect l="28229" t="53253" r="16473" b="9023"/>
          <a:stretch/>
        </p:blipFill>
        <p:spPr>
          <a:xfrm>
            <a:off x="5143525" y="903550"/>
            <a:ext cx="3260600" cy="333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0"/>
          <p:cNvSpPr txBox="1"/>
          <p:nvPr/>
        </p:nvSpPr>
        <p:spPr>
          <a:xfrm>
            <a:off x="1186437" y="4422950"/>
            <a:ext cx="1959300" cy="444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</a:rPr>
              <a:t>Meshwork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5794175" y="4306425"/>
            <a:ext cx="1959300" cy="444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</a:rPr>
              <a:t>Network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7684625" y="4683950"/>
            <a:ext cx="1459200" cy="4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34343"/>
                </a:solidFill>
              </a:rPr>
              <a:t>Source: Tim Ingold</a:t>
            </a:r>
            <a:endParaRPr sz="1200">
              <a:solidFill>
                <a:srgbClr val="434343"/>
              </a:solidFill>
            </a:endParaRPr>
          </a:p>
        </p:txBody>
      </p:sp>
      <p:sp>
        <p:nvSpPr>
          <p:cNvPr id="117" name="Google Shape;117;p20"/>
          <p:cNvSpPr/>
          <p:nvPr/>
        </p:nvSpPr>
        <p:spPr>
          <a:xfrm>
            <a:off x="6903925" y="1331800"/>
            <a:ext cx="367416" cy="367416"/>
          </a:xfrm>
          <a:prstGeom prst="irregularSeal2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0"/>
          <p:cNvSpPr/>
          <p:nvPr/>
        </p:nvSpPr>
        <p:spPr>
          <a:xfrm>
            <a:off x="7209400" y="1699225"/>
            <a:ext cx="367416" cy="367416"/>
          </a:xfrm>
          <a:prstGeom prst="irregularSeal2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0"/>
          <p:cNvSpPr/>
          <p:nvPr/>
        </p:nvSpPr>
        <p:spPr>
          <a:xfrm>
            <a:off x="7753475" y="2204325"/>
            <a:ext cx="367416" cy="367416"/>
          </a:xfrm>
          <a:prstGeom prst="irregularSeal2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0"/>
          <p:cNvSpPr/>
          <p:nvPr/>
        </p:nvSpPr>
        <p:spPr>
          <a:xfrm>
            <a:off x="5426750" y="1575400"/>
            <a:ext cx="367416" cy="367416"/>
          </a:xfrm>
          <a:prstGeom prst="irregularSeal2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0"/>
          <p:cNvSpPr/>
          <p:nvPr/>
        </p:nvSpPr>
        <p:spPr>
          <a:xfrm>
            <a:off x="5794175" y="1331800"/>
            <a:ext cx="367416" cy="367416"/>
          </a:xfrm>
          <a:prstGeom prst="irregularSeal2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7038300" y="3564075"/>
            <a:ext cx="367416" cy="367416"/>
          </a:xfrm>
          <a:prstGeom prst="irregularSeal2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0"/>
          <p:cNvSpPr/>
          <p:nvPr/>
        </p:nvSpPr>
        <p:spPr>
          <a:xfrm>
            <a:off x="7038300" y="3042926"/>
            <a:ext cx="921888" cy="443988"/>
          </a:xfrm>
          <a:prstGeom prst="irregularSeal2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0"/>
          <p:cNvSpPr/>
          <p:nvPr/>
        </p:nvSpPr>
        <p:spPr>
          <a:xfrm>
            <a:off x="5112875" y="1025650"/>
            <a:ext cx="497400" cy="444000"/>
          </a:xfrm>
          <a:prstGeom prst="ellipse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0"/>
          <p:cNvSpPr/>
          <p:nvPr/>
        </p:nvSpPr>
        <p:spPr>
          <a:xfrm>
            <a:off x="7576825" y="1131400"/>
            <a:ext cx="497400" cy="444000"/>
          </a:xfrm>
          <a:prstGeom prst="ellipse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0"/>
          <p:cNvSpPr/>
          <p:nvPr/>
        </p:nvSpPr>
        <p:spPr>
          <a:xfrm>
            <a:off x="7821025" y="3525788"/>
            <a:ext cx="497400" cy="444000"/>
          </a:xfrm>
          <a:prstGeom prst="ellipse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0"/>
          <p:cNvSpPr/>
          <p:nvPr/>
        </p:nvSpPr>
        <p:spPr>
          <a:xfrm>
            <a:off x="6304850" y="3525800"/>
            <a:ext cx="497400" cy="444000"/>
          </a:xfrm>
          <a:prstGeom prst="ellipse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0"/>
          <p:cNvSpPr/>
          <p:nvPr/>
        </p:nvSpPr>
        <p:spPr>
          <a:xfrm>
            <a:off x="6369858" y="3081225"/>
            <a:ext cx="534060" cy="367416"/>
          </a:xfrm>
          <a:prstGeom prst="irregularSeal2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0"/>
          <p:cNvSpPr/>
          <p:nvPr/>
        </p:nvSpPr>
        <p:spPr>
          <a:xfrm>
            <a:off x="558525" y="1025100"/>
            <a:ext cx="3260700" cy="3186000"/>
          </a:xfrm>
          <a:prstGeom prst="flowChartSummingJunction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5ADBFA-87EA-4E5F-8832-D3F22B9BD9BA}"/>
              </a:ext>
            </a:extLst>
          </p:cNvPr>
          <p:cNvSpPr/>
          <p:nvPr/>
        </p:nvSpPr>
        <p:spPr>
          <a:xfrm>
            <a:off x="311700" y="471820"/>
            <a:ext cx="8520600" cy="419986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764175" y="863550"/>
            <a:ext cx="761565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14300" indent="0" algn="ctr">
              <a:buNone/>
            </a:pPr>
            <a:r>
              <a:rPr 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do we live out “listening well”?</a:t>
            </a:r>
          </a:p>
        </p:txBody>
      </p:sp>
    </p:spTree>
    <p:extLst>
      <p:ext uri="{BB962C8B-B14F-4D97-AF65-F5344CB8AC3E}">
        <p14:creationId xmlns:p14="http://schemas.microsoft.com/office/powerpoint/2010/main" val="1733491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C2BD82C-163A-4C25-B0A0-ACDAD3F60CB2}"/>
              </a:ext>
            </a:extLst>
          </p:cNvPr>
          <p:cNvSpPr/>
          <p:nvPr/>
        </p:nvSpPr>
        <p:spPr>
          <a:xfrm>
            <a:off x="5921690" y="976524"/>
            <a:ext cx="1959299" cy="444000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5CBFA7-DDF2-4114-AB04-11B1AA2C7A3B}"/>
              </a:ext>
            </a:extLst>
          </p:cNvPr>
          <p:cNvSpPr/>
          <p:nvPr/>
        </p:nvSpPr>
        <p:spPr>
          <a:xfrm>
            <a:off x="1259983" y="968705"/>
            <a:ext cx="1959299" cy="444000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2EFBED-33FA-41CD-8085-8277BADCBF9F}"/>
              </a:ext>
            </a:extLst>
          </p:cNvPr>
          <p:cNvSpPr/>
          <p:nvPr/>
        </p:nvSpPr>
        <p:spPr>
          <a:xfrm>
            <a:off x="311700" y="73052"/>
            <a:ext cx="8520600" cy="616689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0" y="92211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/>
              <a:t>Agape &amp; Shalom</a:t>
            </a:r>
            <a:endParaRPr sz="3000" b="1" dirty="0"/>
          </a:p>
        </p:txBody>
      </p:sp>
      <p:sp>
        <p:nvSpPr>
          <p:cNvPr id="152" name="Google Shape;152;p23"/>
          <p:cNvSpPr txBox="1"/>
          <p:nvPr/>
        </p:nvSpPr>
        <p:spPr>
          <a:xfrm>
            <a:off x="515388" y="1589399"/>
            <a:ext cx="3474721" cy="31488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= all encompassing, unconditional, actionable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ym typeface="Wingdings" panose="05000000000000000000" pitchFamily="2" charset="2"/>
              </a:rPr>
              <a:t> </a:t>
            </a:r>
            <a:r>
              <a:rPr lang="en-US" sz="2400" dirty="0">
                <a:sym typeface="Wingdings" panose="05000000000000000000" pitchFamily="2" charset="2"/>
              </a:rPr>
              <a:t>C</a:t>
            </a:r>
            <a:r>
              <a:rPr lang="en" sz="2400" dirty="0">
                <a:sym typeface="Wingdings" panose="05000000000000000000" pitchFamily="2" charset="2"/>
              </a:rPr>
              <a:t>hoice we make to seek the well-being for others above ourselves</a:t>
            </a:r>
            <a:endParaRPr sz="2400" dirty="0"/>
          </a:p>
        </p:txBody>
      </p:sp>
      <p:sp>
        <p:nvSpPr>
          <p:cNvPr id="153" name="Google Shape;153;p23"/>
          <p:cNvSpPr txBox="1"/>
          <p:nvPr/>
        </p:nvSpPr>
        <p:spPr>
          <a:xfrm>
            <a:off x="1259982" y="955400"/>
            <a:ext cx="1959300" cy="444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 dirty="0"/>
              <a:t>Agape</a:t>
            </a:r>
            <a:endParaRPr sz="2400" i="1" dirty="0"/>
          </a:p>
        </p:txBody>
      </p:sp>
      <p:sp>
        <p:nvSpPr>
          <p:cNvPr id="154" name="Google Shape;154;p23"/>
          <p:cNvSpPr txBox="1"/>
          <p:nvPr/>
        </p:nvSpPr>
        <p:spPr>
          <a:xfrm>
            <a:off x="5153890" y="1589400"/>
            <a:ext cx="3474721" cy="31488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= absence of war and enmity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ym typeface="Wingdings" panose="05000000000000000000" pitchFamily="2" charset="2"/>
              </a:rPr>
              <a:t> </a:t>
            </a:r>
            <a:r>
              <a:rPr lang="en-US" sz="2400" dirty="0">
                <a:sym typeface="Wingdings" panose="05000000000000000000" pitchFamily="2" charset="2"/>
              </a:rPr>
              <a:t>A</a:t>
            </a:r>
            <a:r>
              <a:rPr lang="en" sz="2400" dirty="0">
                <a:sym typeface="Wingdings" panose="05000000000000000000" pitchFamily="2" charset="2"/>
              </a:rPr>
              <a:t>ctively </a:t>
            </a:r>
            <a:r>
              <a:rPr lang="en" sz="2400" dirty="0"/>
              <a:t>replacing these with wholeness and harmony; peace; restoration 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</p:txBody>
      </p:sp>
      <p:sp>
        <p:nvSpPr>
          <p:cNvPr id="155" name="Google Shape;155;p23"/>
          <p:cNvSpPr txBox="1"/>
          <p:nvPr/>
        </p:nvSpPr>
        <p:spPr>
          <a:xfrm>
            <a:off x="5921690" y="955400"/>
            <a:ext cx="1959300" cy="444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 dirty="0"/>
              <a:t>Shalom</a:t>
            </a:r>
            <a:endParaRPr sz="2400" i="1" dirty="0"/>
          </a:p>
        </p:txBody>
      </p:sp>
      <p:sp>
        <p:nvSpPr>
          <p:cNvPr id="9" name="Google Shape;154;p23">
            <a:extLst>
              <a:ext uri="{FF2B5EF4-FFF2-40B4-BE49-F238E27FC236}">
                <a16:creationId xmlns:a16="http://schemas.microsoft.com/office/drawing/2014/main" id="{B3128F4F-48BD-4CBF-B061-E06819378924}"/>
              </a:ext>
            </a:extLst>
          </p:cNvPr>
          <p:cNvSpPr txBox="1"/>
          <p:nvPr/>
        </p:nvSpPr>
        <p:spPr>
          <a:xfrm>
            <a:off x="5153891" y="1589400"/>
            <a:ext cx="3474721" cy="31488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= absence of war and enmity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ym typeface="Wingdings" panose="05000000000000000000" pitchFamily="2" charset="2"/>
              </a:rPr>
              <a:t> </a:t>
            </a:r>
            <a:r>
              <a:rPr lang="en-US" sz="2400" dirty="0">
                <a:sym typeface="Wingdings" panose="05000000000000000000" pitchFamily="2" charset="2"/>
              </a:rPr>
              <a:t>A</a:t>
            </a:r>
            <a:r>
              <a:rPr lang="en" sz="2400" dirty="0">
                <a:sym typeface="Wingdings" panose="05000000000000000000" pitchFamily="2" charset="2"/>
              </a:rPr>
              <a:t>ctively </a:t>
            </a:r>
            <a:r>
              <a:rPr lang="en" sz="2400" dirty="0"/>
              <a:t>replacing these with wholeness and harmony; peace; restoration 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C4346F36-BB9F-451F-8537-5347302A2F99}"/>
              </a:ext>
            </a:extLst>
          </p:cNvPr>
          <p:cNvSpPr/>
          <p:nvPr/>
        </p:nvSpPr>
        <p:spPr>
          <a:xfrm>
            <a:off x="2208912" y="613385"/>
            <a:ext cx="4428464" cy="4324669"/>
          </a:xfrm>
          <a:prstGeom prst="ellipse">
            <a:avLst/>
          </a:prstGeom>
          <a:solidFill>
            <a:srgbClr val="008AF2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5400B6-ACDA-4F06-A8C6-E8A0EAD985F2}"/>
              </a:ext>
            </a:extLst>
          </p:cNvPr>
          <p:cNvSpPr/>
          <p:nvPr/>
        </p:nvSpPr>
        <p:spPr>
          <a:xfrm>
            <a:off x="2738790" y="1135148"/>
            <a:ext cx="3359890" cy="3281141"/>
          </a:xfrm>
          <a:prstGeom prst="ellipse">
            <a:avLst/>
          </a:prstGeom>
          <a:solidFill>
            <a:srgbClr val="3FCDFF"/>
          </a:solidFill>
          <a:ln>
            <a:solidFill>
              <a:schemeClr val="accent5">
                <a:lumMod val="20000"/>
                <a:lumOff val="8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1DFCB3-3882-4317-B10C-731FB0F309CA}"/>
              </a:ext>
            </a:extLst>
          </p:cNvPr>
          <p:cNvSpPr/>
          <p:nvPr/>
        </p:nvSpPr>
        <p:spPr>
          <a:xfrm>
            <a:off x="3234290" y="1582797"/>
            <a:ext cx="2377707" cy="2321979"/>
          </a:xfrm>
          <a:prstGeom prst="ellipse">
            <a:avLst/>
          </a:prstGeom>
          <a:solidFill>
            <a:srgbClr val="C6DFFE"/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Google Shape;219;p30"/>
          <p:cNvSpPr txBox="1">
            <a:spLocks noGrp="1"/>
          </p:cNvSpPr>
          <p:nvPr>
            <p:ph type="title"/>
          </p:nvPr>
        </p:nvSpPr>
        <p:spPr>
          <a:xfrm>
            <a:off x="20425" y="4068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Practical Implications &amp; Application</a:t>
            </a:r>
            <a:endParaRPr b="1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46C3E7F-5784-41CA-B20A-72BE22BB9E6B}"/>
              </a:ext>
            </a:extLst>
          </p:cNvPr>
          <p:cNvSpPr/>
          <p:nvPr/>
        </p:nvSpPr>
        <p:spPr>
          <a:xfrm>
            <a:off x="3807363" y="2124184"/>
            <a:ext cx="1222745" cy="119408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DDB62-5258-4DBD-9568-8BB2730C00A1}"/>
              </a:ext>
            </a:extLst>
          </p:cNvPr>
          <p:cNvSpPr txBox="1"/>
          <p:nvPr/>
        </p:nvSpPr>
        <p:spPr>
          <a:xfrm>
            <a:off x="3866295" y="2567338"/>
            <a:ext cx="1104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7D70E0-1A28-414E-AADC-F24AA5C6EE82}"/>
              </a:ext>
            </a:extLst>
          </p:cNvPr>
          <p:cNvSpPr txBox="1"/>
          <p:nvPr/>
        </p:nvSpPr>
        <p:spPr>
          <a:xfrm>
            <a:off x="3746180" y="1748048"/>
            <a:ext cx="1451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Interpersonal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D77F5D-3213-496D-A404-8D6B2499880A}"/>
              </a:ext>
            </a:extLst>
          </p:cNvPr>
          <p:cNvSpPr txBox="1"/>
          <p:nvPr/>
        </p:nvSpPr>
        <p:spPr>
          <a:xfrm>
            <a:off x="3692835" y="1230083"/>
            <a:ext cx="1451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Communal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79F4C2-78AD-4994-B8CE-62FD96190FE6}"/>
              </a:ext>
            </a:extLst>
          </p:cNvPr>
          <p:cNvSpPr txBox="1"/>
          <p:nvPr/>
        </p:nvSpPr>
        <p:spPr>
          <a:xfrm>
            <a:off x="3746180" y="734238"/>
            <a:ext cx="1451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Systemic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>
            <a:spLocks noGrp="1"/>
          </p:cNvSpPr>
          <p:nvPr>
            <p:ph type="title"/>
          </p:nvPr>
        </p:nvSpPr>
        <p:spPr>
          <a:xfrm>
            <a:off x="0" y="67247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/>
              <a:t>Conclusion</a:t>
            </a:r>
            <a:endParaRPr sz="3000" b="1" dirty="0"/>
          </a:p>
        </p:txBody>
      </p:sp>
      <p:grpSp>
        <p:nvGrpSpPr>
          <p:cNvPr id="33" name="Google Shape;202;p29">
            <a:extLst>
              <a:ext uri="{FF2B5EF4-FFF2-40B4-BE49-F238E27FC236}">
                <a16:creationId xmlns:a16="http://schemas.microsoft.com/office/drawing/2014/main" id="{AA53AA2A-926D-419E-84FB-D589F8987876}"/>
              </a:ext>
            </a:extLst>
          </p:cNvPr>
          <p:cNvGrpSpPr/>
          <p:nvPr/>
        </p:nvGrpSpPr>
        <p:grpSpPr>
          <a:xfrm>
            <a:off x="1728143" y="1603628"/>
            <a:ext cx="2958454" cy="3298347"/>
            <a:chOff x="4184863" y="1520198"/>
            <a:chExt cx="2958454" cy="3298347"/>
          </a:xfrm>
        </p:grpSpPr>
        <p:sp>
          <p:nvSpPr>
            <p:cNvPr id="34" name="Google Shape;203;p29">
              <a:extLst>
                <a:ext uri="{FF2B5EF4-FFF2-40B4-BE49-F238E27FC236}">
                  <a16:creationId xmlns:a16="http://schemas.microsoft.com/office/drawing/2014/main" id="{B1B95F47-1907-4B18-8B03-BE1461DF7498}"/>
                </a:ext>
              </a:extLst>
            </p:cNvPr>
            <p:cNvSpPr/>
            <p:nvPr/>
          </p:nvSpPr>
          <p:spPr>
            <a:xfrm rot="-3280088">
              <a:off x="4136321" y="2563569"/>
              <a:ext cx="3184127" cy="1211606"/>
            </a:xfrm>
            <a:custGeom>
              <a:avLst/>
              <a:gdLst/>
              <a:ahLst/>
              <a:cxnLst/>
              <a:rect l="l" t="t" r="r" b="b"/>
              <a:pathLst>
                <a:path w="492" h="187" extrusionOk="0">
                  <a:moveTo>
                    <a:pt x="457" y="0"/>
                  </a:moveTo>
                  <a:cubicBezTo>
                    <a:pt x="416" y="91"/>
                    <a:pt x="325" y="155"/>
                    <a:pt x="218" y="155"/>
                  </a:cubicBezTo>
                  <a:cubicBezTo>
                    <a:pt x="137" y="155"/>
                    <a:pt x="64" y="118"/>
                    <a:pt x="17" y="60"/>
                  </a:cubicBezTo>
                  <a:cubicBezTo>
                    <a:pt x="11" y="70"/>
                    <a:pt x="5" y="80"/>
                    <a:pt x="0" y="90"/>
                  </a:cubicBezTo>
                  <a:cubicBezTo>
                    <a:pt x="54" y="150"/>
                    <a:pt x="132" y="187"/>
                    <a:pt x="218" y="187"/>
                  </a:cubicBezTo>
                  <a:cubicBezTo>
                    <a:pt x="343" y="187"/>
                    <a:pt x="449" y="109"/>
                    <a:pt x="492" y="0"/>
                  </a:cubicBezTo>
                  <a:cubicBezTo>
                    <a:pt x="480" y="0"/>
                    <a:pt x="468" y="1"/>
                    <a:pt x="457" y="0"/>
                  </a:cubicBezTo>
                  <a:close/>
                </a:path>
              </a:pathLst>
            </a:custGeom>
            <a:solidFill>
              <a:srgbClr val="A1C3FA"/>
            </a:solidFill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04;p29">
              <a:extLst>
                <a:ext uri="{FF2B5EF4-FFF2-40B4-BE49-F238E27FC236}">
                  <a16:creationId xmlns:a16="http://schemas.microsoft.com/office/drawing/2014/main" id="{7C341FF0-AC39-4297-8A27-EEB4BB386CD9}"/>
                </a:ext>
              </a:extLst>
            </p:cNvPr>
            <p:cNvSpPr/>
            <p:nvPr/>
          </p:nvSpPr>
          <p:spPr>
            <a:xfrm rot="-3280088">
              <a:off x="4100923" y="2460157"/>
              <a:ext cx="2729637" cy="1205146"/>
            </a:xfrm>
            <a:custGeom>
              <a:avLst/>
              <a:gdLst/>
              <a:ahLst/>
              <a:cxnLst/>
              <a:rect l="l" t="t" r="r" b="b"/>
              <a:pathLst>
                <a:path w="440" h="194" extrusionOk="0">
                  <a:moveTo>
                    <a:pt x="262" y="39"/>
                  </a:moveTo>
                  <a:cubicBezTo>
                    <a:pt x="206" y="71"/>
                    <a:pt x="134" y="53"/>
                    <a:pt x="100" y="0"/>
                  </a:cubicBezTo>
                  <a:cubicBezTo>
                    <a:pt x="57" y="25"/>
                    <a:pt x="24" y="60"/>
                    <a:pt x="0" y="99"/>
                  </a:cubicBezTo>
                  <a:cubicBezTo>
                    <a:pt x="47" y="157"/>
                    <a:pt x="120" y="194"/>
                    <a:pt x="201" y="194"/>
                  </a:cubicBezTo>
                  <a:cubicBezTo>
                    <a:pt x="308" y="194"/>
                    <a:pt x="399" y="130"/>
                    <a:pt x="440" y="39"/>
                  </a:cubicBezTo>
                  <a:cubicBezTo>
                    <a:pt x="393" y="37"/>
                    <a:pt x="346" y="24"/>
                    <a:pt x="303" y="0"/>
                  </a:cubicBezTo>
                  <a:cubicBezTo>
                    <a:pt x="292" y="15"/>
                    <a:pt x="279" y="29"/>
                    <a:pt x="262" y="39"/>
                  </a:cubicBezTo>
                  <a:close/>
                </a:path>
              </a:pathLst>
            </a:custGeom>
            <a:solidFill>
              <a:srgbClr val="307BF3"/>
            </a:solidFill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05;p29">
              <a:extLst>
                <a:ext uri="{FF2B5EF4-FFF2-40B4-BE49-F238E27FC236}">
                  <a16:creationId xmlns:a16="http://schemas.microsoft.com/office/drawing/2014/main" id="{87F6FA71-C25F-42C8-8AFC-8D01184265A3}"/>
                </a:ext>
              </a:extLst>
            </p:cNvPr>
            <p:cNvSpPr txBox="1"/>
            <p:nvPr/>
          </p:nvSpPr>
          <p:spPr>
            <a:xfrm rot="-3779206">
              <a:off x="4733052" y="2863735"/>
              <a:ext cx="1577952" cy="5632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 dirty="0"/>
                <a:t>Shalom &amp; Agape</a:t>
              </a:r>
              <a:endParaRPr sz="1800" b="1" dirty="0"/>
            </a:p>
          </p:txBody>
        </p:sp>
      </p:grpSp>
      <p:grpSp>
        <p:nvGrpSpPr>
          <p:cNvPr id="41" name="Google Shape;210;p29">
            <a:extLst>
              <a:ext uri="{FF2B5EF4-FFF2-40B4-BE49-F238E27FC236}">
                <a16:creationId xmlns:a16="http://schemas.microsoft.com/office/drawing/2014/main" id="{299DB2C2-0976-4B0E-A333-321EF43199D8}"/>
              </a:ext>
            </a:extLst>
          </p:cNvPr>
          <p:cNvGrpSpPr/>
          <p:nvPr/>
        </p:nvGrpSpPr>
        <p:grpSpPr>
          <a:xfrm>
            <a:off x="-444958" y="1770601"/>
            <a:ext cx="3424433" cy="3086979"/>
            <a:chOff x="4128312" y="1719971"/>
            <a:chExt cx="3424433" cy="3086979"/>
          </a:xfrm>
        </p:grpSpPr>
        <p:sp>
          <p:nvSpPr>
            <p:cNvPr id="42" name="Google Shape;211;p29">
              <a:extLst>
                <a:ext uri="{FF2B5EF4-FFF2-40B4-BE49-F238E27FC236}">
                  <a16:creationId xmlns:a16="http://schemas.microsoft.com/office/drawing/2014/main" id="{33FEA012-48F9-4FDC-B64D-F37A85090B52}"/>
                </a:ext>
              </a:extLst>
            </p:cNvPr>
            <p:cNvSpPr/>
            <p:nvPr/>
          </p:nvSpPr>
          <p:spPr>
            <a:xfrm rot="-3280088">
              <a:off x="5028094" y="1740600"/>
              <a:ext cx="1624870" cy="3045726"/>
            </a:xfrm>
            <a:custGeom>
              <a:avLst/>
              <a:gdLst/>
              <a:ahLst/>
              <a:cxnLst/>
              <a:rect l="l" t="t" r="r" b="b"/>
              <a:pathLst>
                <a:path w="251" h="470" extrusionOk="0">
                  <a:moveTo>
                    <a:pt x="32" y="286"/>
                  </a:moveTo>
                  <a:cubicBezTo>
                    <a:pt x="32" y="157"/>
                    <a:pt x="127" y="49"/>
                    <a:pt x="251" y="29"/>
                  </a:cubicBezTo>
                  <a:cubicBezTo>
                    <a:pt x="245" y="19"/>
                    <a:pt x="239" y="9"/>
                    <a:pt x="233" y="0"/>
                  </a:cubicBezTo>
                  <a:cubicBezTo>
                    <a:pt x="100" y="28"/>
                    <a:pt x="0" y="145"/>
                    <a:pt x="0" y="286"/>
                  </a:cubicBezTo>
                  <a:cubicBezTo>
                    <a:pt x="0" y="356"/>
                    <a:pt x="25" y="420"/>
                    <a:pt x="65" y="470"/>
                  </a:cubicBezTo>
                  <a:cubicBezTo>
                    <a:pt x="70" y="460"/>
                    <a:pt x="76" y="450"/>
                    <a:pt x="82" y="440"/>
                  </a:cubicBezTo>
                  <a:cubicBezTo>
                    <a:pt x="51" y="397"/>
                    <a:pt x="32" y="344"/>
                    <a:pt x="32" y="286"/>
                  </a:cubicBezTo>
                  <a:close/>
                </a:path>
              </a:pathLst>
            </a:custGeom>
            <a:solidFill>
              <a:srgbClr val="A1C3FA"/>
            </a:solidFill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12;p29">
              <a:extLst>
                <a:ext uri="{FF2B5EF4-FFF2-40B4-BE49-F238E27FC236}">
                  <a16:creationId xmlns:a16="http://schemas.microsoft.com/office/drawing/2014/main" id="{76109D6D-A187-4059-B6C1-34685BFEA86B}"/>
                </a:ext>
              </a:extLst>
            </p:cNvPr>
            <p:cNvSpPr/>
            <p:nvPr/>
          </p:nvSpPr>
          <p:spPr>
            <a:xfrm rot="-3280089">
              <a:off x="5205650" y="1824947"/>
              <a:ext cx="1575644" cy="2550423"/>
            </a:xfrm>
            <a:custGeom>
              <a:avLst/>
              <a:gdLst/>
              <a:ahLst/>
              <a:cxnLst/>
              <a:rect l="l" t="t" r="r" b="b"/>
              <a:pathLst>
                <a:path w="254" h="411" extrusionOk="0">
                  <a:moveTo>
                    <a:pt x="152" y="311"/>
                  </a:moveTo>
                  <a:cubicBezTo>
                    <a:pt x="124" y="254"/>
                    <a:pt x="145" y="185"/>
                    <a:pt x="200" y="153"/>
                  </a:cubicBezTo>
                  <a:cubicBezTo>
                    <a:pt x="217" y="143"/>
                    <a:pt x="236" y="137"/>
                    <a:pt x="254" y="136"/>
                  </a:cubicBezTo>
                  <a:cubicBezTo>
                    <a:pt x="253" y="87"/>
                    <a:pt x="241" y="41"/>
                    <a:pt x="219" y="0"/>
                  </a:cubicBezTo>
                  <a:cubicBezTo>
                    <a:pt x="95" y="20"/>
                    <a:pt x="0" y="128"/>
                    <a:pt x="0" y="257"/>
                  </a:cubicBezTo>
                  <a:cubicBezTo>
                    <a:pt x="0" y="315"/>
                    <a:pt x="19" y="368"/>
                    <a:pt x="50" y="411"/>
                  </a:cubicBezTo>
                  <a:cubicBezTo>
                    <a:pt x="75" y="371"/>
                    <a:pt x="110" y="337"/>
                    <a:pt x="152" y="311"/>
                  </a:cubicBezTo>
                  <a:close/>
                </a:path>
              </a:pathLst>
            </a:custGeom>
            <a:solidFill>
              <a:srgbClr val="6D9EEB"/>
            </a:solidFill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13;p29">
              <a:extLst>
                <a:ext uri="{FF2B5EF4-FFF2-40B4-BE49-F238E27FC236}">
                  <a16:creationId xmlns:a16="http://schemas.microsoft.com/office/drawing/2014/main" id="{8F6B9794-48A6-4BD8-9434-DEC9B2C14ABD}"/>
                </a:ext>
              </a:extLst>
            </p:cNvPr>
            <p:cNvSpPr txBox="1"/>
            <p:nvPr/>
          </p:nvSpPr>
          <p:spPr>
            <a:xfrm rot="3725280" flipH="1">
              <a:off x="4878346" y="2775936"/>
              <a:ext cx="1820707" cy="5631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 dirty="0"/>
                <a:t>Personal Ethic of Listening</a:t>
              </a:r>
              <a:endParaRPr sz="1800" b="1" dirty="0"/>
            </a:p>
          </p:txBody>
        </p:sp>
      </p:grpSp>
      <p:sp>
        <p:nvSpPr>
          <p:cNvPr id="45" name="Google Shape;154;p23">
            <a:extLst>
              <a:ext uri="{FF2B5EF4-FFF2-40B4-BE49-F238E27FC236}">
                <a16:creationId xmlns:a16="http://schemas.microsoft.com/office/drawing/2014/main" id="{DA96F214-906C-41E4-B2FA-2D4E19A66FE6}"/>
              </a:ext>
            </a:extLst>
          </p:cNvPr>
          <p:cNvSpPr txBox="1"/>
          <p:nvPr/>
        </p:nvSpPr>
        <p:spPr>
          <a:xfrm>
            <a:off x="5217837" y="829965"/>
            <a:ext cx="3329866" cy="14495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dirty="0"/>
              <a:t>Questions?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i="1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CH (CPT) Anna S. Page,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anna.s.page5.mil@mail.mil</a:t>
            </a:r>
            <a:endParaRPr sz="2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/>
          </a:p>
        </p:txBody>
      </p:sp>
      <p:sp>
        <p:nvSpPr>
          <p:cNvPr id="46" name="Google Shape;154;p23">
            <a:extLst>
              <a:ext uri="{FF2B5EF4-FFF2-40B4-BE49-F238E27FC236}">
                <a16:creationId xmlns:a16="http://schemas.microsoft.com/office/drawing/2014/main" id="{D54F93EC-5265-4DE7-A715-968F17686960}"/>
              </a:ext>
            </a:extLst>
          </p:cNvPr>
          <p:cNvSpPr txBox="1"/>
          <p:nvPr/>
        </p:nvSpPr>
        <p:spPr>
          <a:xfrm>
            <a:off x="4862924" y="2571750"/>
            <a:ext cx="4039691" cy="236124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dirty="0">
                <a:latin typeface="+mj-lt"/>
              </a:rPr>
              <a:t>Resources/People: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Gustavo Gutierrez </a:t>
            </a: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bell hooks</a:t>
            </a: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Audre Lorde</a:t>
            </a: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Fanny Lou Hammer</a:t>
            </a: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Dr. MLK Jr. 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Coretta Scott King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Tim Ingold</a:t>
            </a:r>
            <a:endParaRPr lang="en-US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Howard </a:t>
            </a:r>
            <a:r>
              <a:rPr lang="en-US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Zehr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Little Book of Restorative Justice</a:t>
            </a:r>
            <a:endParaRPr lang="en-US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John Paul </a:t>
            </a:r>
            <a:r>
              <a:rPr lang="en-US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Lederach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Little Book of Conflict Transformation</a:t>
            </a:r>
            <a:endParaRPr lang="en-US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Valarie Kau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r, </a:t>
            </a:r>
            <a:r>
              <a:rPr lang="en-US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See No Stranger</a:t>
            </a:r>
            <a:endParaRPr lang="en-US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9CC7B35-503E-4C73-8062-68E7FF4D9466}"/>
              </a:ext>
            </a:extLst>
          </p:cNvPr>
          <p:cNvGrpSpPr/>
          <p:nvPr/>
        </p:nvGrpSpPr>
        <p:grpSpPr>
          <a:xfrm>
            <a:off x="-31927" y="567898"/>
            <a:ext cx="4321828" cy="4100951"/>
            <a:chOff x="-31927" y="567898"/>
            <a:chExt cx="4321828" cy="4100951"/>
          </a:xfrm>
        </p:grpSpPr>
        <p:sp>
          <p:nvSpPr>
            <p:cNvPr id="32" name="Google Shape;201;p29">
              <a:extLst>
                <a:ext uri="{FF2B5EF4-FFF2-40B4-BE49-F238E27FC236}">
                  <a16:creationId xmlns:a16="http://schemas.microsoft.com/office/drawing/2014/main" id="{8944D932-E917-4E63-BE60-09FFC070AAF3}"/>
                </a:ext>
              </a:extLst>
            </p:cNvPr>
            <p:cNvSpPr/>
            <p:nvPr/>
          </p:nvSpPr>
          <p:spPr>
            <a:xfrm rot="18319759">
              <a:off x="1463428" y="2001652"/>
              <a:ext cx="1323418" cy="1320838"/>
            </a:xfrm>
            <a:prstGeom prst="ellipse">
              <a:avLst/>
            </a:prstGeom>
            <a:solidFill>
              <a:srgbClr val="A1C3F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206;p29">
              <a:extLst>
                <a:ext uri="{FF2B5EF4-FFF2-40B4-BE49-F238E27FC236}">
                  <a16:creationId xmlns:a16="http://schemas.microsoft.com/office/drawing/2014/main" id="{2D842889-6521-41EC-8671-042885BEDA40}"/>
                </a:ext>
              </a:extLst>
            </p:cNvPr>
            <p:cNvGrpSpPr/>
            <p:nvPr/>
          </p:nvGrpSpPr>
          <p:grpSpPr>
            <a:xfrm>
              <a:off x="819685" y="567898"/>
              <a:ext cx="2524503" cy="2188366"/>
              <a:chOff x="3261580" y="445943"/>
              <a:chExt cx="2524503" cy="2188366"/>
            </a:xfrm>
          </p:grpSpPr>
          <p:sp>
            <p:nvSpPr>
              <p:cNvPr id="38" name="Google Shape;207;p29">
                <a:extLst>
                  <a:ext uri="{FF2B5EF4-FFF2-40B4-BE49-F238E27FC236}">
                    <a16:creationId xmlns:a16="http://schemas.microsoft.com/office/drawing/2014/main" id="{9EDB5F44-370C-4458-B13D-028A5E54E785}"/>
                  </a:ext>
                </a:extLst>
              </p:cNvPr>
              <p:cNvSpPr/>
              <p:nvPr/>
            </p:nvSpPr>
            <p:spPr>
              <a:xfrm rot="-3280089">
                <a:off x="3410337" y="297186"/>
                <a:ext cx="2188366" cy="2485879"/>
              </a:xfrm>
              <a:custGeom>
                <a:avLst/>
                <a:gdLst/>
                <a:ahLst/>
                <a:cxnLst/>
                <a:rect l="l" t="t" r="r" b="b"/>
                <a:pathLst>
                  <a:path w="338" h="384" extrusionOk="0">
                    <a:moveTo>
                      <a:pt x="45" y="32"/>
                    </a:moveTo>
                    <a:cubicBezTo>
                      <a:pt x="189" y="32"/>
                      <a:pt x="306" y="148"/>
                      <a:pt x="306" y="292"/>
                    </a:cubicBezTo>
                    <a:cubicBezTo>
                      <a:pt x="306" y="325"/>
                      <a:pt x="300" y="355"/>
                      <a:pt x="289" y="384"/>
                    </a:cubicBezTo>
                    <a:cubicBezTo>
                      <a:pt x="301" y="384"/>
                      <a:pt x="312" y="384"/>
                      <a:pt x="324" y="383"/>
                    </a:cubicBezTo>
                    <a:cubicBezTo>
                      <a:pt x="333" y="354"/>
                      <a:pt x="338" y="324"/>
                      <a:pt x="338" y="292"/>
                    </a:cubicBezTo>
                    <a:cubicBezTo>
                      <a:pt x="338" y="131"/>
                      <a:pt x="207" y="0"/>
                      <a:pt x="45" y="0"/>
                    </a:cubicBezTo>
                    <a:cubicBezTo>
                      <a:pt x="30" y="0"/>
                      <a:pt x="15" y="1"/>
                      <a:pt x="0" y="3"/>
                    </a:cubicBezTo>
                    <a:cubicBezTo>
                      <a:pt x="6" y="13"/>
                      <a:pt x="12" y="23"/>
                      <a:pt x="18" y="33"/>
                    </a:cubicBezTo>
                    <a:cubicBezTo>
                      <a:pt x="27" y="32"/>
                      <a:pt x="36" y="32"/>
                      <a:pt x="45" y="32"/>
                    </a:cubicBezTo>
                    <a:close/>
                  </a:path>
                </a:pathLst>
              </a:custGeom>
              <a:solidFill>
                <a:srgbClr val="A1C3FA"/>
              </a:solidFill>
              <a:ln w="9525" cap="flat" cmpd="sng">
                <a:solidFill>
                  <a:srgbClr val="FFFFFF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208;p29">
                <a:extLst>
                  <a:ext uri="{FF2B5EF4-FFF2-40B4-BE49-F238E27FC236}">
                    <a16:creationId xmlns:a16="http://schemas.microsoft.com/office/drawing/2014/main" id="{EAAFEABF-368B-4FE3-BBA4-3F3F44A7BF22}"/>
                  </a:ext>
                </a:extLst>
              </p:cNvPr>
              <p:cNvSpPr/>
              <p:nvPr/>
            </p:nvSpPr>
            <p:spPr>
              <a:xfrm rot="-3280088">
                <a:off x="3667674" y="581521"/>
                <a:ext cx="1790169" cy="2186080"/>
              </a:xfrm>
              <a:custGeom>
                <a:avLst/>
                <a:gdLst/>
                <a:ahLst/>
                <a:cxnLst/>
                <a:rect l="l" t="t" r="r" b="b"/>
                <a:pathLst>
                  <a:path w="288" h="352" extrusionOk="0">
                    <a:moveTo>
                      <a:pt x="27" y="0"/>
                    </a:moveTo>
                    <a:cubicBezTo>
                      <a:pt x="18" y="0"/>
                      <a:pt x="9" y="0"/>
                      <a:pt x="0" y="1"/>
                    </a:cubicBezTo>
                    <a:cubicBezTo>
                      <a:pt x="21" y="43"/>
                      <a:pt x="34" y="90"/>
                      <a:pt x="35" y="140"/>
                    </a:cubicBezTo>
                    <a:cubicBezTo>
                      <a:pt x="74" y="142"/>
                      <a:pt x="111" y="163"/>
                      <a:pt x="132" y="200"/>
                    </a:cubicBezTo>
                    <a:cubicBezTo>
                      <a:pt x="153" y="236"/>
                      <a:pt x="153" y="279"/>
                      <a:pt x="136" y="315"/>
                    </a:cubicBezTo>
                    <a:cubicBezTo>
                      <a:pt x="179" y="339"/>
                      <a:pt x="225" y="351"/>
                      <a:pt x="271" y="352"/>
                    </a:cubicBezTo>
                    <a:cubicBezTo>
                      <a:pt x="282" y="323"/>
                      <a:pt x="288" y="293"/>
                      <a:pt x="288" y="260"/>
                    </a:cubicBezTo>
                    <a:cubicBezTo>
                      <a:pt x="288" y="116"/>
                      <a:pt x="171" y="0"/>
                      <a:pt x="27" y="0"/>
                    </a:cubicBezTo>
                    <a:close/>
                  </a:path>
                </a:pathLst>
              </a:custGeom>
              <a:solidFill>
                <a:srgbClr val="0D5DDF"/>
              </a:solidFill>
              <a:ln w="9525" cap="flat" cmpd="sng">
                <a:solidFill>
                  <a:srgbClr val="FFFFFF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209;p29">
                <a:extLst>
                  <a:ext uri="{FF2B5EF4-FFF2-40B4-BE49-F238E27FC236}">
                    <a16:creationId xmlns:a16="http://schemas.microsoft.com/office/drawing/2014/main" id="{08DB2DED-B56E-4195-A730-968B326AE577}"/>
                  </a:ext>
                </a:extLst>
              </p:cNvPr>
              <p:cNvSpPr txBox="1"/>
              <p:nvPr/>
            </p:nvSpPr>
            <p:spPr>
              <a:xfrm>
                <a:off x="3468202" y="1219881"/>
                <a:ext cx="2317881" cy="56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 b="1" dirty="0"/>
                  <a:t>Meshwork, Ubuntu, Beloved Community</a:t>
                </a:r>
                <a:endParaRPr sz="1600" b="1" dirty="0"/>
              </a:p>
            </p:txBody>
          </p:sp>
        </p:grpSp>
        <p:sp>
          <p:nvSpPr>
            <p:cNvPr id="47" name="Google Shape;205;p29">
              <a:extLst>
                <a:ext uri="{FF2B5EF4-FFF2-40B4-BE49-F238E27FC236}">
                  <a16:creationId xmlns:a16="http://schemas.microsoft.com/office/drawing/2014/main" id="{2A07DF8B-7E89-41CF-AC62-CF0D59110662}"/>
                </a:ext>
              </a:extLst>
            </p:cNvPr>
            <p:cNvSpPr txBox="1"/>
            <p:nvPr/>
          </p:nvSpPr>
          <p:spPr>
            <a:xfrm>
              <a:off x="1384605" y="2303417"/>
              <a:ext cx="1481065" cy="8379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dirty="0"/>
                <a:t>U</a:t>
              </a:r>
              <a:r>
                <a:rPr lang="en" b="1" dirty="0"/>
                <a:t>nderstanding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dirty="0"/>
                <a:t>unity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dirty="0"/>
                <a:t>love</a:t>
              </a:r>
              <a:endParaRPr sz="1600" b="1" dirty="0"/>
            </a:p>
          </p:txBody>
        </p:sp>
        <p:sp>
          <p:nvSpPr>
            <p:cNvPr id="52" name="Arrow: Curved Down 51">
              <a:extLst>
                <a:ext uri="{FF2B5EF4-FFF2-40B4-BE49-F238E27FC236}">
                  <a16:creationId xmlns:a16="http://schemas.microsoft.com/office/drawing/2014/main" id="{AA013D87-641C-4FB1-84D1-4AF931EA8661}"/>
                </a:ext>
              </a:extLst>
            </p:cNvPr>
            <p:cNvSpPr/>
            <p:nvPr/>
          </p:nvSpPr>
          <p:spPr>
            <a:xfrm>
              <a:off x="143336" y="613427"/>
              <a:ext cx="4146565" cy="1452449"/>
            </a:xfrm>
            <a:prstGeom prst="curvedDownArrow">
              <a:avLst>
                <a:gd name="adj1" fmla="val 5464"/>
                <a:gd name="adj2" fmla="val 38623"/>
                <a:gd name="adj3" fmla="val 12409"/>
              </a:avLst>
            </a:prstGeom>
            <a:solidFill>
              <a:srgbClr val="C6DFFE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Arrow: Curved Down 67">
              <a:extLst>
                <a:ext uri="{FF2B5EF4-FFF2-40B4-BE49-F238E27FC236}">
                  <a16:creationId xmlns:a16="http://schemas.microsoft.com/office/drawing/2014/main" id="{22B83A63-032F-4A16-AD2F-D89ADC58CAD6}"/>
                </a:ext>
              </a:extLst>
            </p:cNvPr>
            <p:cNvSpPr/>
            <p:nvPr/>
          </p:nvSpPr>
          <p:spPr>
            <a:xfrm rot="10800000">
              <a:off x="-31927" y="3216400"/>
              <a:ext cx="4146564" cy="1452449"/>
            </a:xfrm>
            <a:prstGeom prst="curvedDownArrow">
              <a:avLst>
                <a:gd name="adj1" fmla="val 5464"/>
                <a:gd name="adj2" fmla="val 38623"/>
                <a:gd name="adj3" fmla="val 16988"/>
              </a:avLst>
            </a:prstGeom>
            <a:solidFill>
              <a:srgbClr val="C6DFFE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1A4E2-767B-4BC4-AB2B-ACE54D1E8D88}"/>
              </a:ext>
            </a:extLst>
          </p:cNvPr>
          <p:cNvSpPr/>
          <p:nvPr/>
        </p:nvSpPr>
        <p:spPr>
          <a:xfrm>
            <a:off x="311700" y="205389"/>
            <a:ext cx="8523956" cy="616689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31EAB-5BB3-415C-B4AD-A45C23C2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62392"/>
            <a:ext cx="8520600" cy="572700"/>
          </a:xfrm>
        </p:spPr>
        <p:txBody>
          <a:bodyPr/>
          <a:lstStyle/>
          <a:p>
            <a:pPr algn="ctr"/>
            <a:r>
              <a:rPr lang="en-US" sz="3200" b="1" dirty="0"/>
              <a:t>Norms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E108E-0390-42D0-8B30-B9628B3582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Explore &amp; Imagine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be curious about the material, the world, others, and yourself</a:t>
            </a:r>
          </a:p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Participate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type your questions/comments into the comments section</a:t>
            </a:r>
          </a:p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Respect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seek to understand before being understood, listen to understand rather than prove</a:t>
            </a:r>
          </a:p>
        </p:txBody>
      </p:sp>
    </p:spTree>
    <p:extLst>
      <p:ext uri="{BB962C8B-B14F-4D97-AF65-F5344CB8AC3E}">
        <p14:creationId xmlns:p14="http://schemas.microsoft.com/office/powerpoint/2010/main" val="70585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BFC1B7-AA88-44C1-B0FC-4DDF040D89E8}"/>
              </a:ext>
            </a:extLst>
          </p:cNvPr>
          <p:cNvSpPr/>
          <p:nvPr/>
        </p:nvSpPr>
        <p:spPr>
          <a:xfrm>
            <a:off x="483782" y="667685"/>
            <a:ext cx="8176436" cy="380813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764175" y="863550"/>
            <a:ext cx="761565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We must cultivate a personal ethic of listening by which we not only intently listen to others but also see ourselves as </a:t>
            </a:r>
            <a:r>
              <a:rPr lang="en-US" sz="3200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</a:rPr>
              <a:t>interwoven with others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if we are to create a world in which all persons can flourish</a:t>
            </a:r>
            <a:endParaRPr sz="5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E412CE-7BD8-48E1-9727-4B84AF295120}"/>
              </a:ext>
            </a:extLst>
          </p:cNvPr>
          <p:cNvSpPr/>
          <p:nvPr/>
        </p:nvSpPr>
        <p:spPr>
          <a:xfrm>
            <a:off x="311700" y="205389"/>
            <a:ext cx="8523956" cy="616689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31EAB-5BB3-415C-B4AD-A45C23C2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62392"/>
            <a:ext cx="8520600" cy="572700"/>
          </a:xfrm>
        </p:spPr>
        <p:txBody>
          <a:bodyPr/>
          <a:lstStyle/>
          <a:p>
            <a:pPr algn="ctr"/>
            <a:r>
              <a:rPr lang="en-US" sz="3200" b="1" dirty="0"/>
              <a:t>Outline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199E6F-3876-442B-8CC3-A22927DF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What does it mean to listen well?</a:t>
            </a:r>
          </a:p>
          <a:p>
            <a:pPr marL="11430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What would our societies look like if we “listened well”?</a:t>
            </a:r>
          </a:p>
          <a:p>
            <a:pPr marL="11430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 How do we live out “listening well”?</a:t>
            </a:r>
          </a:p>
          <a:p>
            <a:pPr marL="114300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Practical Implications</a:t>
            </a:r>
          </a:p>
        </p:txBody>
      </p:sp>
    </p:spTree>
    <p:extLst>
      <p:ext uri="{BB962C8B-B14F-4D97-AF65-F5344CB8AC3E}">
        <p14:creationId xmlns:p14="http://schemas.microsoft.com/office/powerpoint/2010/main" val="194706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09C5AD-43E6-46C2-9789-A6C7DF154C03}"/>
              </a:ext>
            </a:extLst>
          </p:cNvPr>
          <p:cNvSpPr/>
          <p:nvPr/>
        </p:nvSpPr>
        <p:spPr>
          <a:xfrm>
            <a:off x="311700" y="471820"/>
            <a:ext cx="8520600" cy="419986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764175" y="863550"/>
            <a:ext cx="761565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does it mean to listen well?</a:t>
            </a:r>
            <a:endParaRPr sz="6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64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4E18A28-7525-47FC-827E-56AF692B6847}"/>
              </a:ext>
            </a:extLst>
          </p:cNvPr>
          <p:cNvSpPr/>
          <p:nvPr/>
        </p:nvSpPr>
        <p:spPr>
          <a:xfrm>
            <a:off x="311700" y="163837"/>
            <a:ext cx="8523956" cy="616689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31EAB-5BB3-415C-B4AD-A45C23C2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62392"/>
            <a:ext cx="8520600" cy="572700"/>
          </a:xfrm>
        </p:spPr>
        <p:txBody>
          <a:bodyPr/>
          <a:lstStyle/>
          <a:p>
            <a:pPr algn="ctr"/>
            <a:r>
              <a:rPr lang="en-US" sz="3200" b="1" i="1" dirty="0"/>
              <a:t>What does it mean to listen well?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199E6F-3876-442B-8CC3-A22927DF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</p:spPr>
        <p:txBody>
          <a:bodyPr/>
          <a:lstStyle/>
          <a:p>
            <a:pPr marL="114300" indent="0"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whom/what do we listen:</a:t>
            </a:r>
          </a:p>
          <a:p>
            <a:pPr marL="114300" indent="0">
              <a:buNone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Listen to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Listen to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others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Listen to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self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Listen to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creation</a:t>
            </a:r>
          </a:p>
          <a:p>
            <a:pPr marL="114300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5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F344B1B-CBB2-42A9-8139-88FCD3BBB4D5}"/>
              </a:ext>
            </a:extLst>
          </p:cNvPr>
          <p:cNvSpPr/>
          <p:nvPr/>
        </p:nvSpPr>
        <p:spPr>
          <a:xfrm>
            <a:off x="311700" y="163837"/>
            <a:ext cx="8523956" cy="616689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31EAB-5BB3-415C-B4AD-A45C23C2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62392"/>
            <a:ext cx="8520600" cy="572700"/>
          </a:xfrm>
        </p:spPr>
        <p:txBody>
          <a:bodyPr/>
          <a:lstStyle/>
          <a:p>
            <a:pPr algn="ctr"/>
            <a:r>
              <a:rPr lang="en-US" sz="3200" b="1" i="1" dirty="0"/>
              <a:t>What does it mean to listen well?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199E6F-3876-442B-8CC3-A22927DF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69348"/>
            <a:ext cx="8520600" cy="3416400"/>
          </a:xfrm>
        </p:spPr>
        <p:txBody>
          <a:bodyPr/>
          <a:lstStyle/>
          <a:p>
            <a:pPr marL="114300" indent="0"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Active listening principles: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Eye contact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Nonverbal affirmation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Verbal affirmation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Patience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6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D4B37A-1070-40F2-AF3D-944A13D0C920}"/>
              </a:ext>
            </a:extLst>
          </p:cNvPr>
          <p:cNvSpPr/>
          <p:nvPr/>
        </p:nvSpPr>
        <p:spPr>
          <a:xfrm>
            <a:off x="311700" y="163837"/>
            <a:ext cx="8523956" cy="616689"/>
          </a:xfrm>
          <a:prstGeom prst="rect">
            <a:avLst/>
          </a:prstGeom>
          <a:solidFill>
            <a:srgbClr val="C5E6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31EAB-5BB3-415C-B4AD-A45C23C2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62392"/>
            <a:ext cx="8520600" cy="572700"/>
          </a:xfrm>
        </p:spPr>
        <p:txBody>
          <a:bodyPr/>
          <a:lstStyle/>
          <a:p>
            <a:pPr algn="ctr"/>
            <a:r>
              <a:rPr lang="en-US" sz="3200" b="1" i="1" dirty="0"/>
              <a:t>What does it mean to listen well?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199E6F-3876-442B-8CC3-A22927DF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69348"/>
            <a:ext cx="8520600" cy="3416400"/>
          </a:xfrm>
        </p:spPr>
        <p:txBody>
          <a:bodyPr/>
          <a:lstStyle/>
          <a:p>
            <a:pPr marL="114300" indent="0"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Active listening principles: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Eye contact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Nonverbal affirmation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Verbal affirmation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Patience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EF675A-37CD-4A4B-8F59-00F2993388DE}"/>
              </a:ext>
            </a:extLst>
          </p:cNvPr>
          <p:cNvSpPr txBox="1"/>
          <p:nvPr/>
        </p:nvSpPr>
        <p:spPr>
          <a:xfrm>
            <a:off x="498764" y="3408530"/>
            <a:ext cx="8333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 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envisioning ourselves as </a:t>
            </a:r>
            <a:r>
              <a:rPr lang="en-US" sz="3200" b="1" dirty="0">
                <a:solidFill>
                  <a:srgbClr val="C00000"/>
                </a:solidFill>
              </a:rPr>
              <a:t>enmeshed 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 the person to whom we’re speaking</a:t>
            </a:r>
          </a:p>
        </p:txBody>
      </p:sp>
    </p:spTree>
    <p:extLst>
      <p:ext uri="{BB962C8B-B14F-4D97-AF65-F5344CB8AC3E}">
        <p14:creationId xmlns:p14="http://schemas.microsoft.com/office/powerpoint/2010/main" val="2343106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03C938-16A3-4283-8F23-3D1C1079C1DF}"/>
              </a:ext>
            </a:extLst>
          </p:cNvPr>
          <p:cNvSpPr/>
          <p:nvPr/>
        </p:nvSpPr>
        <p:spPr>
          <a:xfrm>
            <a:off x="311700" y="471820"/>
            <a:ext cx="8520600" cy="419986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764175" y="863550"/>
            <a:ext cx="761565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would our societies look like if we “listened well”?</a:t>
            </a:r>
            <a:endParaRPr sz="6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920577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553</Words>
  <Application>Microsoft Office PowerPoint</Application>
  <PresentationFormat>On-screen Show (16:9)</PresentationFormat>
  <Paragraphs>105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Wingdings</vt:lpstr>
      <vt:lpstr>Simple Light</vt:lpstr>
      <vt:lpstr>Cultivating a Personal Ethic of Listening </vt:lpstr>
      <vt:lpstr>Norms</vt:lpstr>
      <vt:lpstr>PowerPoint Presentation</vt:lpstr>
      <vt:lpstr>Outline</vt:lpstr>
      <vt:lpstr>PowerPoint Presentation</vt:lpstr>
      <vt:lpstr>What does it mean to listen well?</vt:lpstr>
      <vt:lpstr>What does it mean to listen well?</vt:lpstr>
      <vt:lpstr>What does it mean to listen well?</vt:lpstr>
      <vt:lpstr>PowerPoint Presentation</vt:lpstr>
      <vt:lpstr>Meshwork Theory</vt:lpstr>
      <vt:lpstr>Ubuntu</vt:lpstr>
      <vt:lpstr>Beloved Community</vt:lpstr>
      <vt:lpstr>Meshwork, Ubuntu, and BC: Dangers</vt:lpstr>
      <vt:lpstr>PowerPoint Presentation</vt:lpstr>
      <vt:lpstr>Agape &amp; Shalom</vt:lpstr>
      <vt:lpstr>Practical Implications &amp; Application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Yourself in the Beloved Community</dc:title>
  <dc:creator>Anna Page</dc:creator>
  <cp:lastModifiedBy>Anna Page</cp:lastModifiedBy>
  <cp:revision>23</cp:revision>
  <dcterms:modified xsi:type="dcterms:W3CDTF">2021-03-25T03:59:35Z</dcterms:modified>
</cp:coreProperties>
</file>